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authors.xml" ContentType="application/vnd.ms-powerpoi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1" r:id="rId4"/>
    <p:sldId id="258" r:id="rId5"/>
    <p:sldId id="261" r:id="rId6"/>
    <p:sldId id="262" r:id="rId7"/>
    <p:sldId id="270" r:id="rId8"/>
    <p:sldId id="275" r:id="rId9"/>
    <p:sldId id="277" r:id="rId10"/>
    <p:sldId id="276" r:id="rId11"/>
    <p:sldId id="259" r:id="rId12"/>
    <p:sldId id="263" r:id="rId13"/>
    <p:sldId id="267" r:id="rId14"/>
    <p:sldId id="264" r:id="rId15"/>
    <p:sldId id="265" r:id="rId16"/>
    <p:sldId id="268" r:id="rId17"/>
    <p:sldId id="269" r:id="rId18"/>
    <p:sldId id="266" r:id="rId19"/>
    <p:sldId id="260"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57E2025-548F-F85B-32F5-2FB94B09F194}" name="Katrina Warden" initials="KW" userId="S::kwarden3@une.edu.au::5075ead7-644e-4997-8c56-5c9b744a775b" providerId="AD"/>
  <p188:author id="{952DC125-DDB0-7EA4-918C-74D1FC96365A}" name="Harriet Eager" initials="HE" userId="S::harriet.eager_minterellison.com#ext#@myune.onmicrosoft.com::7d8a862b-fd26-484f-bfd9-e90c9191e03d" providerId="AD"/>
  <p188:author id="{574D8EB6-E2B1-E103-033D-B2ADFC6B032F}" name="Kirsten Clayton" initials="KC" userId="S::kclayt20@une.edu.au::d1a38f6b-ba51-4903-813c-36e49d47d7e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8/10/relationships/authors" Targe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1.xml"/><Relationship Id="rId30" Type="http://schemas.openxmlformats.org/officeDocument/2006/relationships/customXml" Target="../customXml/item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3F811-3314-D616-2EFF-168F9FD7FD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F3D304F2-40AF-7DA5-32F5-2523A12E73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A4BEDCE-A59F-6D08-19EF-748C53299DF6}"/>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0809D54E-F685-0007-1B22-DD71F6DC285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3F720AE-4486-CBC8-2381-E285A309B236}"/>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113752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32BA1-3397-C25A-226E-32D74108282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AD798F07-DAEB-BA8A-699B-D6802D9186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22E3EA2-52D7-D22C-DCA3-F2230F70B5F7}"/>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60DFDFB5-4289-E7F4-700B-E636EF45CD7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5152A21-7E1C-538B-049B-07F2507D0E09}"/>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2186334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EBA7D-E885-1632-9084-929154492D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B684064C-8428-E11A-CC4E-B872519645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53EE28-03DB-C942-9D96-1353C84BC265}"/>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9B58B12E-F6F9-C4E4-02A1-6F7FC81061C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D0EB610-AC5A-7DD8-A4A6-442F14F7B4DB}"/>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247059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B8BA3-9FE4-4A8C-8A4F-4ED7C806B103}"/>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0B466ACD-B7D8-26A8-1E27-BF59EDD337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2EAB30CB-9644-E542-B7AA-8211A872FB9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51F3818F-D450-723C-E6E9-AA7E1DD22080}"/>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6" name="Footer Placeholder 5">
            <a:extLst>
              <a:ext uri="{FF2B5EF4-FFF2-40B4-BE49-F238E27FC236}">
                <a16:creationId xmlns:a16="http://schemas.microsoft.com/office/drawing/2014/main" id="{E7138F02-0EC5-059B-1610-756937F84E1F}"/>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91F5A65-78E0-FCAE-9BCE-B29EC926A747}"/>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2410154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99513-AD31-CC68-C976-6BFFF225E6C4}"/>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E8CAFFA0-C53B-DF28-41CD-549C9F6EBB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29E402-B6B9-E6B0-F1E3-CF00F17289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A0B3965D-29D7-3FF5-8AA0-BCC10C2883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1C7101-44A5-A053-CA31-FA6A8CC809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917BFA40-C033-EFC9-0F13-66C5358320CF}"/>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8" name="Footer Placeholder 7">
            <a:extLst>
              <a:ext uri="{FF2B5EF4-FFF2-40B4-BE49-F238E27FC236}">
                <a16:creationId xmlns:a16="http://schemas.microsoft.com/office/drawing/2014/main" id="{0785661D-0D25-2149-9F00-A41E54B756CA}"/>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FFB5E074-307C-5266-2316-52FB4B351620}"/>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1022116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D92A0-DEC2-53C8-EE00-B285A8F4E06D}"/>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7615B37C-5F4E-410C-2232-CB63E5889AED}"/>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4" name="Footer Placeholder 3">
            <a:extLst>
              <a:ext uri="{FF2B5EF4-FFF2-40B4-BE49-F238E27FC236}">
                <a16:creationId xmlns:a16="http://schemas.microsoft.com/office/drawing/2014/main" id="{7963E2EC-63FA-AEB1-B8F2-2144F161F3FC}"/>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E689AEC6-9244-FE93-C4FD-55ACB5266734}"/>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558693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9B4942-B503-FE2B-ED16-ABFECAD75DBD}"/>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3" name="Footer Placeholder 2">
            <a:extLst>
              <a:ext uri="{FF2B5EF4-FFF2-40B4-BE49-F238E27FC236}">
                <a16:creationId xmlns:a16="http://schemas.microsoft.com/office/drawing/2014/main" id="{5E17BA14-D202-DC11-50BE-CB7449CB46FA}"/>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94DD8F92-CB0A-9EDA-547B-5C27608A3607}"/>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179251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A3299-22A6-5F79-5E65-C2919AFA43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3FD3B2FC-3720-C30B-87A8-404FE8EF2B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7402152E-DEEB-4771-D97B-22240F9B09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4E0CB4-B441-EFEA-737F-9A673052C3E2}"/>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6" name="Footer Placeholder 5">
            <a:extLst>
              <a:ext uri="{FF2B5EF4-FFF2-40B4-BE49-F238E27FC236}">
                <a16:creationId xmlns:a16="http://schemas.microsoft.com/office/drawing/2014/main" id="{611E5866-B7F6-7770-E4AE-71A0104B173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EDCF8E8-EEBB-0D33-C302-FD5851A33CBA}"/>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83730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3AEA0-8792-237E-0F5D-475DA879DE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A7FB6DD9-0CB6-F460-840E-E62262CDE1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5A1AEA5D-8A06-C235-2068-D9C792DA11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36B3F2-ED40-D58F-6ACA-7D08C349E020}"/>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6" name="Footer Placeholder 5">
            <a:extLst>
              <a:ext uri="{FF2B5EF4-FFF2-40B4-BE49-F238E27FC236}">
                <a16:creationId xmlns:a16="http://schemas.microsoft.com/office/drawing/2014/main" id="{AB9C5FBB-F7DE-8D99-EF32-97A4F789B61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FF22A7E-E3F4-53AE-CA1B-08C2EAC68685}"/>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582864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1AAF0-E361-07E4-565C-91406690439F}"/>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F7EE25D-8CE5-7CAF-A5CC-EBB286BF84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8EBEE43-CD5F-86A1-BA77-176AACD47621}"/>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9AF041BB-47A6-CAC7-CFC4-BA211E44E62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44E72B7-2464-9924-8591-7631C2B3CC1F}"/>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3374114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072F0D-7CE5-8126-3B16-C2EFB9DDD8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073B230-54C5-0744-3675-DC0C45E76B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22A2812-BD00-7A10-4CBB-81BB515892E6}"/>
              </a:ext>
            </a:extLst>
          </p:cNvPr>
          <p:cNvSpPr>
            <a:spLocks noGrp="1"/>
          </p:cNvSpPr>
          <p:nvPr>
            <p:ph type="dt" sz="half" idx="10"/>
          </p:nvPr>
        </p:nvSpPr>
        <p:spPr/>
        <p:txBody>
          <a:body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49EE847F-F419-6F67-C78E-6C32BB5A2F1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EEC7D8C-3666-3B36-306D-ADC06C74D6AA}"/>
              </a:ext>
            </a:extLst>
          </p:cNvPr>
          <p:cNvSpPr>
            <a:spLocks noGrp="1"/>
          </p:cNvSpPr>
          <p:nvPr>
            <p:ph type="sldNum" sz="quarter" idx="12"/>
          </p:nvPr>
        </p:nvSpPr>
        <p:spPr/>
        <p:txBody>
          <a:bodyPr/>
          <a:lstStyle/>
          <a:p>
            <a:fld id="{465AF1F9-5583-4729-B03F-22042EF04BB9}" type="slidenum">
              <a:rPr lang="en-AU" smtClean="0"/>
              <a:t>‹#›</a:t>
            </a:fld>
            <a:endParaRPr lang="en-AU"/>
          </a:p>
        </p:txBody>
      </p:sp>
    </p:spTree>
    <p:extLst>
      <p:ext uri="{BB962C8B-B14F-4D97-AF65-F5344CB8AC3E}">
        <p14:creationId xmlns:p14="http://schemas.microsoft.com/office/powerpoint/2010/main" val="501870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EE8DE5-8727-2ED3-98CE-B7178248C1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9E495A5E-518F-7750-87E2-E1838322E0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74E8932-11E4-74F4-2EB2-545913597F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7898C7-81C4-488F-B3CD-D71593633C11}" type="datetimeFigureOut">
              <a:rPr lang="en-AU" smtClean="0"/>
              <a:t>2/09/2024</a:t>
            </a:fld>
            <a:endParaRPr lang="en-AU"/>
          </a:p>
        </p:txBody>
      </p:sp>
      <p:sp>
        <p:nvSpPr>
          <p:cNvPr id="5" name="Footer Placeholder 4">
            <a:extLst>
              <a:ext uri="{FF2B5EF4-FFF2-40B4-BE49-F238E27FC236}">
                <a16:creationId xmlns:a16="http://schemas.microsoft.com/office/drawing/2014/main" id="{BD2CE1FA-919F-41F0-6CC9-398BBF3B37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A02A62AC-3EEB-7829-8415-1AC8BD5A62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65AF1F9-5583-4729-B03F-22042EF04BB9}" type="slidenum">
              <a:rPr lang="en-AU" smtClean="0"/>
              <a:t>‹#›</a:t>
            </a:fld>
            <a:endParaRPr lang="en-AU"/>
          </a:p>
        </p:txBody>
      </p:sp>
    </p:spTree>
    <p:extLst>
      <p:ext uri="{BB962C8B-B14F-4D97-AF65-F5344CB8AC3E}">
        <p14:creationId xmlns:p14="http://schemas.microsoft.com/office/powerpoint/2010/main" val="19603047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aus01.safelinks.protection.outlook.com/?url=https%3A%2F%2Facumenglobalpartners.com%2F&amp;data=05%7C02%7Cswaylan2%40myune.mail.onmicrosoft.com%7Cf93b5c5322c344d0fd1408dcc1bafb5f%7C3e104c4f8ef24d1483d8bd7d3b46b8db%7C0%7C0%7C638598256081636416%7CUnknown%7CTWFpbGZsb3d8eyJWIjoiMC4wLjAwMDAiLCJQIjoiV2luMzIiLCJBTiI6Ik1haWwiLCJXVCI6Mn0%3D%7C0%7C%7C%7C&amp;sdata=pYhxospMErDVIo4wcwcNI3Zv5rYTFO9AwkOQAuwh0hI%3D&amp;reserved=0"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C3505-E1D9-0529-7222-A16E9D710C44}"/>
              </a:ext>
            </a:extLst>
          </p:cNvPr>
          <p:cNvSpPr>
            <a:spLocks noGrp="1"/>
          </p:cNvSpPr>
          <p:nvPr>
            <p:ph type="ctrTitle"/>
          </p:nvPr>
        </p:nvSpPr>
        <p:spPr/>
        <p:txBody>
          <a:bodyPr>
            <a:normAutofit fontScale="90000"/>
          </a:bodyPr>
          <a:lstStyle/>
          <a:p>
            <a:r>
              <a:rPr lang="en-AU">
                <a:latin typeface="Calibri"/>
                <a:ea typeface="Calibri"/>
                <a:cs typeface="Calibri"/>
              </a:rPr>
              <a:t>UNE Lessons Learned</a:t>
            </a:r>
            <a:br>
              <a:rPr lang="en-AU">
                <a:latin typeface="Calibri"/>
                <a:ea typeface="Calibri"/>
                <a:cs typeface="Calibri"/>
              </a:rPr>
            </a:br>
            <a:r>
              <a:rPr lang="en-AU">
                <a:latin typeface="Calibri"/>
                <a:ea typeface="Calibri"/>
                <a:cs typeface="Calibri"/>
              </a:rPr>
              <a:t>Safe Workplace </a:t>
            </a:r>
            <a:br>
              <a:rPr lang="en-AU">
                <a:latin typeface="Calibri" panose="020F0502020204030204" pitchFamily="34" charset="0"/>
                <a:cs typeface="Calibri" panose="020F0502020204030204" pitchFamily="34" charset="0"/>
              </a:rPr>
            </a:br>
            <a:r>
              <a:rPr lang="en-AU">
                <a:latin typeface="Calibri"/>
                <a:ea typeface="Calibri"/>
                <a:cs typeface="Calibri"/>
              </a:rPr>
              <a:t>Actions and Initiatives </a:t>
            </a:r>
          </a:p>
        </p:txBody>
      </p:sp>
      <p:sp>
        <p:nvSpPr>
          <p:cNvPr id="3" name="Subtitle 2">
            <a:extLst>
              <a:ext uri="{FF2B5EF4-FFF2-40B4-BE49-F238E27FC236}">
                <a16:creationId xmlns:a16="http://schemas.microsoft.com/office/drawing/2014/main" id="{013B0D35-3DB0-70AD-6E13-B1ECD7F1C36E}"/>
              </a:ext>
            </a:extLst>
          </p:cNvPr>
          <p:cNvSpPr>
            <a:spLocks noGrp="1"/>
          </p:cNvSpPr>
          <p:nvPr>
            <p:ph type="subTitle" idx="1"/>
          </p:nvPr>
        </p:nvSpPr>
        <p:spPr/>
        <p:txBody>
          <a:bodyPr/>
          <a:lstStyle/>
          <a:p>
            <a:r>
              <a:rPr lang="en-AU"/>
              <a:t>2023 – 2024 and Beyond</a:t>
            </a:r>
          </a:p>
        </p:txBody>
      </p:sp>
      <p:sp>
        <p:nvSpPr>
          <p:cNvPr id="4" name="Rectangle 3">
            <a:extLst>
              <a:ext uri="{FF2B5EF4-FFF2-40B4-BE49-F238E27FC236}">
                <a16:creationId xmlns:a16="http://schemas.microsoft.com/office/drawing/2014/main" id="{111D7697-5736-9558-AB29-A92DCE7C9E6E}"/>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EC8278-33C5-9370-F51D-3533115BC385}"/>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6" name="Slide Number Placeholder 5">
            <a:extLst>
              <a:ext uri="{FF2B5EF4-FFF2-40B4-BE49-F238E27FC236}">
                <a16:creationId xmlns:a16="http://schemas.microsoft.com/office/drawing/2014/main" id="{28EA80D2-C9C7-FE6C-634A-50E89CA2DA13}"/>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a:t>
            </a:fld>
            <a:endParaRPr lang="en-US"/>
          </a:p>
        </p:txBody>
      </p:sp>
      <p:sp>
        <p:nvSpPr>
          <p:cNvPr id="8" name="TextBox 7">
            <a:extLst>
              <a:ext uri="{FF2B5EF4-FFF2-40B4-BE49-F238E27FC236}">
                <a16:creationId xmlns:a16="http://schemas.microsoft.com/office/drawing/2014/main" id="{D5552B65-072F-9BDD-11B5-C3AAD14F9B37}"/>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3425279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975030-1052-E6AC-1314-11CCF050441B}"/>
              </a:ext>
            </a:extLst>
          </p:cNvPr>
          <p:cNvSpPr txBox="1"/>
          <p:nvPr/>
        </p:nvSpPr>
        <p:spPr>
          <a:xfrm>
            <a:off x="344130" y="432619"/>
            <a:ext cx="11316928" cy="4216539"/>
          </a:xfrm>
          <a:prstGeom prst="rect">
            <a:avLst/>
          </a:prstGeom>
          <a:noFill/>
        </p:spPr>
        <p:txBody>
          <a:bodyPr wrap="square" rtlCol="0">
            <a:spAutoFit/>
          </a:bodyPr>
          <a:lstStyle/>
          <a:p>
            <a:pPr algn="ctr"/>
            <a:r>
              <a:rPr lang="en-AU" sz="4400" b="1" dirty="0">
                <a:latin typeface="Calibri" panose="020F0502020204030204" pitchFamily="34" charset="0"/>
                <a:cs typeface="Calibri" panose="020F0502020204030204" pitchFamily="34" charset="0"/>
              </a:rPr>
              <a:t>Lessons Learned from the </a:t>
            </a:r>
          </a:p>
          <a:p>
            <a:pPr algn="ctr"/>
            <a:r>
              <a:rPr lang="en-AU" sz="4400" b="1" dirty="0">
                <a:latin typeface="Calibri" panose="020F0502020204030204" pitchFamily="34" charset="0"/>
                <a:cs typeface="Calibri" panose="020F0502020204030204" pitchFamily="34" charset="0"/>
              </a:rPr>
              <a:t>SWNSW Investigation</a:t>
            </a:r>
          </a:p>
          <a:p>
            <a:endParaRPr lang="en-AU" dirty="0"/>
          </a:p>
          <a:p>
            <a:pPr marL="342900" indent="-342900">
              <a:buFont typeface="+mj-lt"/>
              <a:buAutoNum type="arabicPeriod"/>
            </a:pPr>
            <a:r>
              <a:rPr lang="en-AU" dirty="0"/>
              <a:t>UNE’s maturity in the staff safety and wellbeing space was low</a:t>
            </a:r>
          </a:p>
          <a:p>
            <a:pPr marL="342900" indent="-342900">
              <a:buFont typeface="+mj-lt"/>
              <a:buAutoNum type="arabicPeriod"/>
            </a:pPr>
            <a:r>
              <a:rPr lang="en-AU" dirty="0"/>
              <a:t>UNE needs a leadership team who understand safe workplace obligations and actively step into the safe workplace space</a:t>
            </a:r>
          </a:p>
          <a:p>
            <a:pPr marL="342900" indent="-342900">
              <a:buFont typeface="+mj-lt"/>
              <a:buAutoNum type="arabicPeriod"/>
            </a:pPr>
            <a:r>
              <a:rPr lang="en-AU" dirty="0"/>
              <a:t>There are no quick fixes, UNE requires an ongoing program of work to ensure staff safety and wellbeing</a:t>
            </a:r>
          </a:p>
          <a:p>
            <a:pPr marL="342900" indent="-342900">
              <a:buFont typeface="+mj-lt"/>
              <a:buAutoNum type="arabicPeriod"/>
            </a:pPr>
            <a:r>
              <a:rPr lang="en-AU" dirty="0"/>
              <a:t>UNE needs a sustainable safety and wellbeing framework and continue to measure this</a:t>
            </a:r>
          </a:p>
          <a:p>
            <a:pPr marL="342900" indent="-342900">
              <a:buFont typeface="+mj-lt"/>
              <a:buAutoNum type="arabicPeriod"/>
            </a:pPr>
            <a:r>
              <a:rPr lang="en-AU" dirty="0"/>
              <a:t>There needs to be personal ownership of staff safety and wellbeing by UNE leaders.  Staff safety and wellbeing needs to be embedded in team meetings, planning and the policy framework</a:t>
            </a:r>
          </a:p>
          <a:p>
            <a:pPr marL="342900" indent="-342900">
              <a:buFont typeface="+mj-lt"/>
              <a:buAutoNum type="arabicPeriod"/>
            </a:pPr>
            <a:r>
              <a:rPr lang="en-AU" sz="1800" dirty="0">
                <a:effectLst/>
                <a:latin typeface="Aptos" panose="020B0004020202020204" pitchFamily="34" charset="0"/>
                <a:ea typeface="Aptos" panose="020B0004020202020204" pitchFamily="34" charset="0"/>
                <a:cs typeface="Aptos" panose="020B0004020202020204" pitchFamily="34" charset="0"/>
              </a:rPr>
              <a:t>UNE recognises that building a safe workplace culture requires a multi-faceted and multi layered approach</a:t>
            </a:r>
            <a:endParaRPr lang="en-AU" dirty="0"/>
          </a:p>
          <a:p>
            <a:pPr marL="285750" indent="-285750">
              <a:buFont typeface="Arial" panose="020B0604020202020204" pitchFamily="34" charset="0"/>
              <a:buChar char="•"/>
            </a:pPr>
            <a:endParaRPr lang="en-AU" dirty="0"/>
          </a:p>
        </p:txBody>
      </p:sp>
    </p:spTree>
    <p:extLst>
      <p:ext uri="{BB962C8B-B14F-4D97-AF65-F5344CB8AC3E}">
        <p14:creationId xmlns:p14="http://schemas.microsoft.com/office/powerpoint/2010/main" val="4050534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1DE24-0A0E-4A40-0940-EBB7C944019F}"/>
              </a:ext>
            </a:extLst>
          </p:cNvPr>
          <p:cNvSpPr>
            <a:spLocks noGrp="1"/>
          </p:cNvSpPr>
          <p:nvPr>
            <p:ph type="title"/>
          </p:nvPr>
        </p:nvSpPr>
        <p:spPr>
          <a:xfrm>
            <a:off x="838200" y="119318"/>
            <a:ext cx="10515600" cy="1325563"/>
          </a:xfrm>
        </p:spPr>
        <p:txBody>
          <a:bodyPr>
            <a:normAutofit/>
          </a:bodyPr>
          <a:lstStyle/>
          <a:p>
            <a:r>
              <a:rPr lang="en-US" b="1" dirty="0">
                <a:latin typeface="Calibri"/>
                <a:ea typeface="Calibri"/>
                <a:cs typeface="Calibri"/>
              </a:rPr>
              <a:t> A Summary: UNE’s Response</a:t>
            </a:r>
          </a:p>
        </p:txBody>
      </p:sp>
      <p:sp>
        <p:nvSpPr>
          <p:cNvPr id="3" name="Content Placeholder 2">
            <a:extLst>
              <a:ext uri="{FF2B5EF4-FFF2-40B4-BE49-F238E27FC236}">
                <a16:creationId xmlns:a16="http://schemas.microsoft.com/office/drawing/2014/main" id="{0CEFE10D-E162-011D-9A0A-2B464078EC5F}"/>
              </a:ext>
            </a:extLst>
          </p:cNvPr>
          <p:cNvSpPr>
            <a:spLocks noGrp="1"/>
          </p:cNvSpPr>
          <p:nvPr>
            <p:ph idx="1"/>
          </p:nvPr>
        </p:nvSpPr>
        <p:spPr>
          <a:xfrm>
            <a:off x="720213" y="1444881"/>
            <a:ext cx="10515600" cy="4351338"/>
          </a:xfrm>
        </p:spPr>
        <p:txBody>
          <a:bodyPr vert="horz" lIns="91440" tIns="45720" rIns="91440" bIns="45720" rtlCol="0" anchor="t">
            <a:normAutofit fontScale="92500" lnSpcReduction="10000"/>
          </a:bodyPr>
          <a:lstStyle/>
          <a:p>
            <a:r>
              <a:rPr lang="en-US" sz="1400" dirty="0">
                <a:latin typeface="Calibri"/>
                <a:ea typeface="Calibri"/>
                <a:cs typeface="Calibri"/>
              </a:rPr>
              <a:t>As demonstrated in the following slides, the recent SafeWork NSW Improvement Notice led to UNE identifying and addressing gaps in its systems of work and overall workplace culture relating to psychosocial hazards</a:t>
            </a:r>
          </a:p>
          <a:p>
            <a:r>
              <a:rPr lang="en-US" sz="1400" dirty="0">
                <a:latin typeface="Calibri"/>
                <a:cs typeface="Calibri"/>
              </a:rPr>
              <a:t>Institutional </a:t>
            </a:r>
            <a:r>
              <a:rPr lang="en-US" sz="1400" dirty="0" err="1">
                <a:latin typeface="Calibri"/>
                <a:cs typeface="Calibri"/>
              </a:rPr>
              <a:t>prioritisation</a:t>
            </a:r>
            <a:r>
              <a:rPr lang="en-US" sz="1400" dirty="0">
                <a:latin typeface="Calibri"/>
                <a:cs typeface="Calibri"/>
              </a:rPr>
              <a:t> of business planning with 4 areas of critical </a:t>
            </a:r>
            <a:r>
              <a:rPr lang="en-US" sz="1400" dirty="0" err="1">
                <a:latin typeface="Calibri"/>
                <a:cs typeface="Calibri"/>
              </a:rPr>
              <a:t>prioritisation</a:t>
            </a:r>
            <a:r>
              <a:rPr lang="en-US" sz="1400" dirty="0">
                <a:latin typeface="Calibri"/>
                <a:cs typeface="Calibri"/>
              </a:rPr>
              <a:t> one of which is Staff Satisfaction and Wellbeing, with KPIs cascading from UNE Council all the way through UNE to individual performance plans</a:t>
            </a:r>
          </a:p>
          <a:p>
            <a:r>
              <a:rPr lang="en-US" sz="1400" dirty="0">
                <a:latin typeface="Calibri"/>
                <a:ea typeface="Calibri"/>
                <a:cs typeface="Calibri"/>
              </a:rPr>
              <a:t>As part of the Improvement Notice a review of all hazard reporting was  performed, a gap analysis against the Code of Practice: Managing Psychosocial Hazards at Work conducted and a safe system of work implemented so that psychological risk factors arising from workplace practices were identified early and control measures implemented along with timely investigation processes</a:t>
            </a:r>
            <a:endParaRPr lang="en-US" dirty="0"/>
          </a:p>
          <a:p>
            <a:r>
              <a:rPr lang="en-US" sz="1400" dirty="0">
                <a:latin typeface="Calibri"/>
                <a:ea typeface="Calibri"/>
                <a:cs typeface="Calibri"/>
              </a:rPr>
              <a:t>The Improvement Notice workplan included a targeted training program, Psychosocial Risk Management Framework with updated policy and guideline architecture and PPDR review, a revised WHS Hazard Register, independent Safety, Culture and Wellbeing Review and a Safe Communities Program </a:t>
            </a:r>
            <a:endParaRPr lang="en-US" dirty="0">
              <a:latin typeface="Aptos" panose="02110004020202020204"/>
              <a:ea typeface="Calibri"/>
              <a:cs typeface="Calibri"/>
            </a:endParaRPr>
          </a:p>
          <a:p>
            <a:r>
              <a:rPr lang="en-US" sz="1400" dirty="0">
                <a:latin typeface="Calibri"/>
                <a:ea typeface="Calibri"/>
                <a:cs typeface="Calibri"/>
              </a:rPr>
              <a:t>As a result of these  actions, UNE gained further insight into its culture and psychosocial hazards and as a result has continued to implement a steady program of reform, including  a 360 degree senior leadership review, Values and </a:t>
            </a:r>
            <a:r>
              <a:rPr lang="en-US" sz="1400" dirty="0" err="1">
                <a:latin typeface="Calibri"/>
                <a:ea typeface="Calibri"/>
                <a:cs typeface="Calibri"/>
              </a:rPr>
              <a:t>Behaviours</a:t>
            </a:r>
            <a:r>
              <a:rPr lang="en-US" sz="1400" dirty="0">
                <a:latin typeface="Calibri"/>
                <a:ea typeface="Calibri"/>
                <a:cs typeface="Calibri"/>
              </a:rPr>
              <a:t> Cultural Transformation Project, establishing a new dedicated position, Principal Lead – Student and Staff Safety and Wellbeing, extensive additional policy development to support the Psychological Risk Management Framework, overhauling management of staff complaints and grievance processes, with a focus on early intervention and informal conciliation meetings, with a significant decrease in grievances and resolution times and uplifting the Safe Communities Program to include a compliance tracker, dedicated steering committee, prevention initiatives and first responder training</a:t>
            </a:r>
          </a:p>
          <a:p>
            <a:r>
              <a:rPr lang="en-US" sz="1400" dirty="0">
                <a:latin typeface="Calibri"/>
                <a:ea typeface="Calibri"/>
                <a:cs typeface="Calibri"/>
              </a:rPr>
              <a:t>Following the independent Safety, Culture and Wellbeing Review, the University has also rolled out extensive training, including WHS due diligence for officers,  mental health and wellbeing, inclusivity, cultural and gender violence training along with a program of comprehensive leadership development</a:t>
            </a:r>
          </a:p>
          <a:p>
            <a:r>
              <a:rPr lang="en-US" sz="1400" dirty="0">
                <a:latin typeface="Calibri"/>
                <a:ea typeface="Calibri"/>
                <a:cs typeface="Calibri"/>
              </a:rPr>
              <a:t>Specific improvements undertaken by UNE related to violence in the workplace are outlined on the final slide</a:t>
            </a:r>
            <a:endParaRPr lang="en-US" sz="1800" b="1" u="sng" dirty="0">
              <a:latin typeface="Calibri"/>
              <a:ea typeface="Calibri"/>
              <a:cs typeface="Calibri"/>
            </a:endParaRPr>
          </a:p>
        </p:txBody>
      </p:sp>
    </p:spTree>
    <p:extLst>
      <p:ext uri="{BB962C8B-B14F-4D97-AF65-F5344CB8AC3E}">
        <p14:creationId xmlns:p14="http://schemas.microsoft.com/office/powerpoint/2010/main" val="1546415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CD8ACF-ED4F-0E74-D5BD-5B692733FBFE}"/>
              </a:ext>
            </a:extLst>
          </p:cNvPr>
          <p:cNvSpPr txBox="1"/>
          <p:nvPr/>
        </p:nvSpPr>
        <p:spPr>
          <a:xfrm>
            <a:off x="606603" y="694313"/>
            <a:ext cx="11443854" cy="369332"/>
          </a:xfrm>
          <a:prstGeom prst="rect">
            <a:avLst/>
          </a:prstGeom>
          <a:noFill/>
        </p:spPr>
        <p:txBody>
          <a:bodyPr wrap="square" lIns="91440" tIns="45720" rIns="91440" bIns="45720" rtlCol="0" anchor="t">
            <a:spAutoFit/>
          </a:bodyPr>
          <a:lstStyle/>
          <a:p>
            <a:r>
              <a:rPr lang="en-AU" b="1">
                <a:latin typeface="Aptos"/>
                <a:ea typeface="Calibri"/>
                <a:cs typeface="Calibri"/>
              </a:rPr>
              <a:t>Timeline</a:t>
            </a:r>
            <a:r>
              <a:rPr lang="en-AU" b="1"/>
              <a:t> – Safe Workplace Actions and Initiatives:  2023 – 2024 and beyond</a:t>
            </a:r>
          </a:p>
        </p:txBody>
      </p:sp>
      <p:graphicFrame>
        <p:nvGraphicFramePr>
          <p:cNvPr id="3" name="Table 2">
            <a:extLst>
              <a:ext uri="{FF2B5EF4-FFF2-40B4-BE49-F238E27FC236}">
                <a16:creationId xmlns:a16="http://schemas.microsoft.com/office/drawing/2014/main" id="{EE0D6647-59E1-3A14-E96D-03CF17B8A7C0}"/>
              </a:ext>
            </a:extLst>
          </p:cNvPr>
          <p:cNvGraphicFramePr>
            <a:graphicFrameLocks noGrp="1"/>
          </p:cNvGraphicFramePr>
          <p:nvPr>
            <p:extLst>
              <p:ext uri="{D42A27DB-BD31-4B8C-83A1-F6EECF244321}">
                <p14:modId xmlns:p14="http://schemas.microsoft.com/office/powerpoint/2010/main" val="2693849313"/>
              </p:ext>
            </p:extLst>
          </p:nvPr>
        </p:nvGraphicFramePr>
        <p:xfrm>
          <a:off x="1080723" y="1063645"/>
          <a:ext cx="9587346" cy="5212080"/>
        </p:xfrm>
        <a:graphic>
          <a:graphicData uri="http://schemas.openxmlformats.org/drawingml/2006/table">
            <a:tbl>
              <a:tblPr firstRow="1" bandRow="1">
                <a:tableStyleId>{5C22544A-7EE6-4342-B048-85BDC9FD1C3A}</a:tableStyleId>
              </a:tblPr>
              <a:tblGrid>
                <a:gridCol w="1557944">
                  <a:extLst>
                    <a:ext uri="{9D8B030D-6E8A-4147-A177-3AD203B41FA5}">
                      <a16:colId xmlns:a16="http://schemas.microsoft.com/office/drawing/2014/main" val="3799904578"/>
                    </a:ext>
                  </a:extLst>
                </a:gridCol>
                <a:gridCol w="8029402">
                  <a:extLst>
                    <a:ext uri="{9D8B030D-6E8A-4147-A177-3AD203B41FA5}">
                      <a16:colId xmlns:a16="http://schemas.microsoft.com/office/drawing/2014/main" val="1684567455"/>
                    </a:ext>
                  </a:extLst>
                </a:gridCol>
              </a:tblGrid>
              <a:tr h="268007">
                <a:tc>
                  <a:txBody>
                    <a:bodyPr/>
                    <a:lstStyle/>
                    <a:p>
                      <a:r>
                        <a:rPr lang="en-AU" sz="1200" b="0" dirty="0">
                          <a:solidFill>
                            <a:schemeClr val="tx1"/>
                          </a:solidFill>
                          <a:latin typeface="Calibri"/>
                          <a:cs typeface="Calibri"/>
                        </a:rPr>
                        <a:t>20 Sept 2022</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Safe Work Improvement Notice</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713926405"/>
                  </a:ext>
                </a:extLst>
              </a:tr>
              <a:tr h="242376">
                <a:tc>
                  <a:txBody>
                    <a:bodyPr/>
                    <a:lstStyle/>
                    <a:p>
                      <a:r>
                        <a:rPr lang="en-AU" sz="1200" b="0" dirty="0">
                          <a:solidFill>
                            <a:schemeClr val="tx1"/>
                          </a:solidFill>
                          <a:latin typeface="Calibri"/>
                          <a:cs typeface="Calibri"/>
                        </a:rPr>
                        <a:t>16 Nov 2022</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Safety, Culture and Wellbeing Advisory Group established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824776379"/>
                  </a:ext>
                </a:extLst>
              </a:tr>
              <a:tr h="242376">
                <a:tc>
                  <a:txBody>
                    <a:bodyPr/>
                    <a:lstStyle/>
                    <a:p>
                      <a:r>
                        <a:rPr lang="en-AU" sz="1200" b="0" dirty="0">
                          <a:solidFill>
                            <a:schemeClr val="tx1"/>
                          </a:solidFill>
                          <a:latin typeface="Calibri"/>
                          <a:cs typeface="Calibri"/>
                        </a:rPr>
                        <a:t>18 Nov 2022</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kern="1200" dirty="0">
                          <a:solidFill>
                            <a:schemeClr val="tx1"/>
                          </a:solidFill>
                          <a:effectLst/>
                          <a:latin typeface="Calibri"/>
                          <a:ea typeface="+mn-ea"/>
                          <a:cs typeface="Calibri"/>
                        </a:rPr>
                        <a:t>Meeting with SafeWork Inspector to confirm approach and work in progress to comply with the Improvement Notice</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472774607"/>
                  </a:ext>
                </a:extLst>
              </a:tr>
              <a:tr h="242376">
                <a:tc>
                  <a:txBody>
                    <a:bodyPr/>
                    <a:lstStyle/>
                    <a:p>
                      <a:r>
                        <a:rPr lang="en-AU" sz="1200" b="0" dirty="0">
                          <a:solidFill>
                            <a:schemeClr val="tx1"/>
                          </a:solidFill>
                          <a:latin typeface="Calibri"/>
                          <a:cs typeface="Calibri"/>
                        </a:rPr>
                        <a:t>28 Nov 2022</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kern="1200" dirty="0">
                          <a:solidFill>
                            <a:schemeClr val="dk1"/>
                          </a:solidFill>
                          <a:effectLst/>
                          <a:latin typeface="Calibri"/>
                          <a:ea typeface="+mn-ea"/>
                          <a:cs typeface="Calibri"/>
                        </a:rPr>
                        <a:t>UNE Initial Response to SafeWork NSW Improvement Notice </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728066824"/>
                  </a:ext>
                </a:extLst>
              </a:tr>
              <a:tr h="242376">
                <a:tc>
                  <a:txBody>
                    <a:bodyPr/>
                    <a:lstStyle/>
                    <a:p>
                      <a:r>
                        <a:rPr lang="en-AU" sz="1200" b="0" dirty="0">
                          <a:solidFill>
                            <a:schemeClr val="tx1"/>
                          </a:solidFill>
                          <a:latin typeface="Calibri"/>
                          <a:cs typeface="Calibri"/>
                        </a:rPr>
                        <a:t>Feb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Ernst &amp; Young engaged to undertake Safety Culture and Wellbeing Assessment </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886981508"/>
                  </a:ext>
                </a:extLst>
              </a:tr>
              <a:tr h="242376">
                <a:tc>
                  <a:txBody>
                    <a:bodyPr/>
                    <a:lstStyle/>
                    <a:p>
                      <a:r>
                        <a:rPr lang="en-AU" sz="1200" b="0" dirty="0">
                          <a:solidFill>
                            <a:schemeClr val="tx1"/>
                          </a:solidFill>
                          <a:latin typeface="Calibri"/>
                          <a:cs typeface="Calibri"/>
                        </a:rPr>
                        <a:t>13 Mar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kern="1200" dirty="0">
                          <a:solidFill>
                            <a:schemeClr val="dk1"/>
                          </a:solidFill>
                          <a:effectLst/>
                          <a:latin typeface="Calibri"/>
                          <a:ea typeface="+mn-ea"/>
                          <a:cs typeface="Calibri"/>
                        </a:rPr>
                        <a:t>Meeting with SafeWork Inspector to discuss Safety Culture review timeline</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983323159"/>
                  </a:ext>
                </a:extLst>
              </a:tr>
              <a:tr h="242376">
                <a:tc>
                  <a:txBody>
                    <a:bodyPr/>
                    <a:lstStyle/>
                    <a:p>
                      <a:r>
                        <a:rPr lang="en-AU" sz="1200" b="0" dirty="0">
                          <a:solidFill>
                            <a:schemeClr val="tx1"/>
                          </a:solidFill>
                          <a:latin typeface="Calibri"/>
                          <a:cs typeface="Calibri"/>
                        </a:rPr>
                        <a:t>Mar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Ernst &amp; Young commence Safety Culture and Wellbeing Assessment </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659623945"/>
                  </a:ext>
                </a:extLst>
              </a:tr>
              <a:tr h="242376">
                <a:tc>
                  <a:txBody>
                    <a:bodyPr/>
                    <a:lstStyle/>
                    <a:p>
                      <a:r>
                        <a:rPr lang="en-AU" sz="1200" b="0" dirty="0">
                          <a:solidFill>
                            <a:schemeClr val="tx1"/>
                          </a:solidFill>
                          <a:latin typeface="Calibri"/>
                          <a:cs typeface="Calibri"/>
                        </a:rPr>
                        <a:t>Mar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UNE Psychosocial Risk Management Framework developed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827194679"/>
                  </a:ext>
                </a:extLst>
              </a:tr>
              <a:tr h="242376">
                <a:tc>
                  <a:txBody>
                    <a:bodyPr/>
                    <a:lstStyle/>
                    <a:p>
                      <a:r>
                        <a:rPr lang="en-AU" sz="1200" b="0" dirty="0">
                          <a:solidFill>
                            <a:schemeClr val="tx1"/>
                          </a:solidFill>
                          <a:latin typeface="Calibri"/>
                          <a:cs typeface="Calibri"/>
                        </a:rPr>
                        <a:t>1 Jun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UNE Final Response to </a:t>
                      </a:r>
                      <a:r>
                        <a:rPr lang="en-AU" sz="1200" kern="1200" dirty="0">
                          <a:solidFill>
                            <a:schemeClr val="dk1"/>
                          </a:solidFill>
                          <a:effectLst/>
                          <a:latin typeface="Calibri"/>
                          <a:ea typeface="+mn-ea"/>
                          <a:cs typeface="Calibri"/>
                        </a:rPr>
                        <a:t>SafeWork NSW Improvement Notice </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334755401"/>
                  </a:ext>
                </a:extLst>
              </a:tr>
              <a:tr h="242376">
                <a:tc>
                  <a:txBody>
                    <a:bodyPr/>
                    <a:lstStyle/>
                    <a:p>
                      <a:r>
                        <a:rPr lang="en-AU" sz="1200" b="0" dirty="0">
                          <a:solidFill>
                            <a:schemeClr val="tx1"/>
                          </a:solidFill>
                          <a:latin typeface="Calibri"/>
                          <a:cs typeface="Calibri"/>
                        </a:rPr>
                        <a:t>14 Jun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SafeWork confirmation UNE compliant with Improvement Notice</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713420046"/>
                  </a:ext>
                </a:extLst>
              </a:tr>
              <a:tr h="242376">
                <a:tc>
                  <a:txBody>
                    <a:bodyPr/>
                    <a:lstStyle/>
                    <a:p>
                      <a:r>
                        <a:rPr lang="en-AU" sz="1200" b="0" dirty="0">
                          <a:solidFill>
                            <a:schemeClr val="tx1"/>
                          </a:solidFill>
                          <a:latin typeface="Calibri"/>
                          <a:cs typeface="Calibri"/>
                        </a:rPr>
                        <a:t>23 Jun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Safety Culture and Wellbeing Assessment Report received from Ernst and Young</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484577531"/>
                  </a:ext>
                </a:extLst>
              </a:tr>
              <a:tr h="242376">
                <a:tc>
                  <a:txBody>
                    <a:bodyPr/>
                    <a:lstStyle/>
                    <a:p>
                      <a:r>
                        <a:rPr lang="en-AU" sz="1200" b="0" dirty="0">
                          <a:solidFill>
                            <a:schemeClr val="tx1"/>
                          </a:solidFill>
                          <a:latin typeface="Calibri"/>
                          <a:cs typeface="Calibri"/>
                        </a:rPr>
                        <a:t>July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Commence implementation of EY </a:t>
                      </a:r>
                      <a:r>
                        <a:rPr lang="en-AU" sz="1200" dirty="0">
                          <a:latin typeface="Calibri"/>
                          <a:cs typeface="Calibri"/>
                        </a:rPr>
                        <a:t>Report Recommendation Actions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517639482"/>
                  </a:ext>
                </a:extLst>
              </a:tr>
              <a:tr h="242376">
                <a:tc>
                  <a:txBody>
                    <a:bodyPr/>
                    <a:lstStyle/>
                    <a:p>
                      <a:r>
                        <a:rPr lang="en-AU" sz="1200" b="0" dirty="0">
                          <a:solidFill>
                            <a:schemeClr val="tx1"/>
                          </a:solidFill>
                          <a:latin typeface="Calibri"/>
                          <a:cs typeface="Calibri"/>
                        </a:rPr>
                        <a:t>18 Sept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Peter Berry Consultancy engaged to conduct a 360 Leadership Assessment for UNE Executive and designated senior leaders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651253182"/>
                  </a:ext>
                </a:extLst>
              </a:tr>
              <a:tr h="242376">
                <a:tc>
                  <a:txBody>
                    <a:bodyPr/>
                    <a:lstStyle/>
                    <a:p>
                      <a:r>
                        <a:rPr lang="en-AU" sz="1200" b="0" dirty="0">
                          <a:solidFill>
                            <a:schemeClr val="tx1"/>
                          </a:solidFill>
                          <a:latin typeface="Calibri"/>
                          <a:cs typeface="Calibri"/>
                        </a:rPr>
                        <a:t>25 Sept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360 Leadership Assessment commenced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407250386"/>
                  </a:ext>
                </a:extLst>
              </a:tr>
              <a:tr h="242376">
                <a:tc>
                  <a:txBody>
                    <a:bodyPr/>
                    <a:lstStyle/>
                    <a:p>
                      <a:r>
                        <a:rPr lang="en-AU" sz="1200" b="0" dirty="0">
                          <a:solidFill>
                            <a:schemeClr val="tx1"/>
                          </a:solidFill>
                          <a:latin typeface="Calibri"/>
                          <a:cs typeface="Calibri"/>
                        </a:rPr>
                        <a:t>Sept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Appointment of a new ongoing position - Diversity and Inclusion Consultant</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184416722"/>
                  </a:ext>
                </a:extLst>
              </a:tr>
              <a:tr h="242376">
                <a:tc>
                  <a:txBody>
                    <a:bodyPr/>
                    <a:lstStyle/>
                    <a:p>
                      <a:r>
                        <a:rPr lang="en-AU" sz="1200" b="0" dirty="0">
                          <a:solidFill>
                            <a:schemeClr val="tx1"/>
                          </a:solidFill>
                          <a:latin typeface="Calibri"/>
                          <a:cs typeface="Calibri"/>
                        </a:rPr>
                        <a:t>29 Nov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WHS Due Diligence Training sessions for all UNE Council and Executive commenced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377221532"/>
                  </a:ext>
                </a:extLst>
              </a:tr>
              <a:tr h="242376">
                <a:tc>
                  <a:txBody>
                    <a:bodyPr/>
                    <a:lstStyle/>
                    <a:p>
                      <a:r>
                        <a:rPr lang="en-AU" sz="1200" b="0" dirty="0">
                          <a:solidFill>
                            <a:schemeClr val="tx1"/>
                          </a:solidFill>
                          <a:latin typeface="Calibri"/>
                          <a:cs typeface="Calibri"/>
                        </a:rPr>
                        <a:t>Dec 2023</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Workload Management Toolkit launched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464173189"/>
                  </a:ext>
                </a:extLst>
              </a:tr>
              <a:tr h="242376">
                <a:tc>
                  <a:txBody>
                    <a:bodyPr/>
                    <a:lstStyle/>
                    <a:p>
                      <a:r>
                        <a:rPr lang="en-AU" sz="1200" b="0" dirty="0">
                          <a:solidFill>
                            <a:schemeClr val="tx1"/>
                          </a:solidFill>
                          <a:latin typeface="Calibri"/>
                          <a:cs typeface="Calibri"/>
                        </a:rPr>
                        <a:t>17 Jan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All Staff Forum with update on staff wellbeing program of works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385642165"/>
                  </a:ext>
                </a:extLst>
              </a:tr>
              <a:tr h="242376">
                <a:tc>
                  <a:txBody>
                    <a:bodyPr/>
                    <a:lstStyle/>
                    <a:p>
                      <a:r>
                        <a:rPr lang="en-AU" sz="1200" b="0">
                          <a:solidFill>
                            <a:schemeClr val="tx1"/>
                          </a:solidFill>
                          <a:latin typeface="Calibri"/>
                          <a:cs typeface="Calibri"/>
                        </a:rPr>
                        <a:t>19 Jan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Acumen Global Partners engaged to undertake Values and Behaviours Project</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4000434578"/>
                  </a:ext>
                </a:extLst>
              </a:tr>
            </a:tbl>
          </a:graphicData>
        </a:graphic>
      </p:graphicFrame>
      <p:sp>
        <p:nvSpPr>
          <p:cNvPr id="4" name="Rectangle 3">
            <a:extLst>
              <a:ext uri="{FF2B5EF4-FFF2-40B4-BE49-F238E27FC236}">
                <a16:creationId xmlns:a16="http://schemas.microsoft.com/office/drawing/2014/main" id="{ECA1C763-45EE-6929-89AA-B5C4DC9446D4}"/>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064C953-CC4A-A8B3-4764-13DB2A85BC12}"/>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6" name="Slide Number Placeholder 5">
            <a:extLst>
              <a:ext uri="{FF2B5EF4-FFF2-40B4-BE49-F238E27FC236}">
                <a16:creationId xmlns:a16="http://schemas.microsoft.com/office/drawing/2014/main" id="{814F1873-41A1-61D6-000D-7E068354F7D2}"/>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4</a:t>
            </a:fld>
            <a:endParaRPr lang="en-US"/>
          </a:p>
        </p:txBody>
      </p:sp>
      <p:sp>
        <p:nvSpPr>
          <p:cNvPr id="7" name="TextBox 6">
            <a:extLst>
              <a:ext uri="{FF2B5EF4-FFF2-40B4-BE49-F238E27FC236}">
                <a16:creationId xmlns:a16="http://schemas.microsoft.com/office/drawing/2014/main" id="{CA61ABF1-28BF-D18A-D2CA-2E81BC83B1A9}"/>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3117316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1D38294-1253-7847-2C92-A7042DB124F5}"/>
              </a:ext>
            </a:extLst>
          </p:cNvPr>
          <p:cNvGraphicFramePr>
            <a:graphicFrameLocks noGrp="1"/>
          </p:cNvGraphicFramePr>
          <p:nvPr>
            <p:extLst>
              <p:ext uri="{D42A27DB-BD31-4B8C-83A1-F6EECF244321}">
                <p14:modId xmlns:p14="http://schemas.microsoft.com/office/powerpoint/2010/main" val="2673339633"/>
              </p:ext>
            </p:extLst>
          </p:nvPr>
        </p:nvGraphicFramePr>
        <p:xfrm>
          <a:off x="810991" y="933879"/>
          <a:ext cx="10570017" cy="5212080"/>
        </p:xfrm>
        <a:graphic>
          <a:graphicData uri="http://schemas.openxmlformats.org/drawingml/2006/table">
            <a:tbl>
              <a:tblPr firstRow="1" bandRow="1">
                <a:tableStyleId>{5C22544A-7EE6-4342-B048-85BDC9FD1C3A}</a:tableStyleId>
              </a:tblPr>
              <a:tblGrid>
                <a:gridCol w="1875661">
                  <a:extLst>
                    <a:ext uri="{9D8B030D-6E8A-4147-A177-3AD203B41FA5}">
                      <a16:colId xmlns:a16="http://schemas.microsoft.com/office/drawing/2014/main" val="818655415"/>
                    </a:ext>
                  </a:extLst>
                </a:gridCol>
                <a:gridCol w="8694356">
                  <a:extLst>
                    <a:ext uri="{9D8B030D-6E8A-4147-A177-3AD203B41FA5}">
                      <a16:colId xmlns:a16="http://schemas.microsoft.com/office/drawing/2014/main" val="1139891563"/>
                    </a:ext>
                  </a:extLst>
                </a:gridCol>
              </a:tblGrid>
              <a:tr h="242376">
                <a:tc>
                  <a:txBody>
                    <a:bodyPr/>
                    <a:lstStyle/>
                    <a:p>
                      <a:r>
                        <a:rPr lang="en-AU" sz="1200" b="0">
                          <a:solidFill>
                            <a:schemeClr val="tx1"/>
                          </a:solidFill>
                          <a:latin typeface="Calibri"/>
                          <a:cs typeface="Calibri"/>
                        </a:rPr>
                        <a:t>24 Jan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UNE Leadership Development Guide launched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695327583"/>
                  </a:ext>
                </a:extLst>
              </a:tr>
              <a:tr h="219667">
                <a:tc>
                  <a:txBody>
                    <a:bodyPr/>
                    <a:lstStyle/>
                    <a:p>
                      <a:r>
                        <a:rPr lang="en-AU" sz="1200" b="0">
                          <a:solidFill>
                            <a:schemeClr val="tx1"/>
                          </a:solidFill>
                          <a:latin typeface="Calibri"/>
                          <a:cs typeface="Calibri"/>
                        </a:rPr>
                        <a:t>Jan 2024 – Apr 2025</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latin typeface="Calibri"/>
                          <a:cs typeface="Calibri"/>
                        </a:rPr>
                        <a:t>Review and uplift of PPDR process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718579984"/>
                  </a:ext>
                </a:extLst>
              </a:tr>
              <a:tr h="242376">
                <a:tc>
                  <a:txBody>
                    <a:bodyPr/>
                    <a:lstStyle/>
                    <a:p>
                      <a:r>
                        <a:rPr lang="en-AU" sz="1200" b="0">
                          <a:solidFill>
                            <a:schemeClr val="tx1"/>
                          </a:solidFill>
                          <a:latin typeface="Calibri"/>
                          <a:cs typeface="Calibri"/>
                        </a:rPr>
                        <a:t>Feb 2024 – Aug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Development of a campus wide Representation Action Plan</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512296852"/>
                  </a:ext>
                </a:extLst>
              </a:tr>
              <a:tr h="242376">
                <a:tc>
                  <a:txBody>
                    <a:bodyPr/>
                    <a:lstStyle/>
                    <a:p>
                      <a:r>
                        <a:rPr lang="en-AU" sz="1200" b="0">
                          <a:solidFill>
                            <a:schemeClr val="tx1"/>
                          </a:solidFill>
                          <a:latin typeface="Calibri"/>
                          <a:cs typeface="Calibri"/>
                        </a:rPr>
                        <a:t>Feb – May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Black Dog Institute Managing for Team Wellbeing program sessions for people leaders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367658055"/>
                  </a:ext>
                </a:extLst>
              </a:tr>
              <a:tr h="242376">
                <a:tc>
                  <a:txBody>
                    <a:bodyPr/>
                    <a:lstStyle/>
                    <a:p>
                      <a:r>
                        <a:rPr lang="en-AU" sz="1200" b="0">
                          <a:solidFill>
                            <a:schemeClr val="tx1"/>
                          </a:solidFill>
                          <a:latin typeface="Calibri"/>
                          <a:cs typeface="Calibri"/>
                        </a:rPr>
                        <a:t>February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Review of UNE misconduct and complaint processes undertaken</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416407856"/>
                  </a:ext>
                </a:extLst>
              </a:tr>
              <a:tr h="242376">
                <a:tc>
                  <a:txBody>
                    <a:bodyPr/>
                    <a:lstStyle/>
                    <a:p>
                      <a:r>
                        <a:rPr lang="en-AU" sz="1200" b="0">
                          <a:solidFill>
                            <a:schemeClr val="tx1"/>
                          </a:solidFill>
                          <a:latin typeface="Calibri"/>
                          <a:cs typeface="Calibri"/>
                        </a:rPr>
                        <a:t>February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SASH-GBV Steering Committee established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7345952"/>
                  </a:ext>
                </a:extLst>
              </a:tr>
              <a:tr h="242376">
                <a:tc>
                  <a:txBody>
                    <a:bodyPr/>
                    <a:lstStyle/>
                    <a:p>
                      <a:r>
                        <a:rPr lang="en-AU" sz="1200" b="0">
                          <a:solidFill>
                            <a:schemeClr val="tx1"/>
                          </a:solidFill>
                          <a:latin typeface="Calibri"/>
                          <a:cs typeface="Calibri"/>
                        </a:rPr>
                        <a:t>1 March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dk1"/>
                          </a:solidFill>
                          <a:effectLst/>
                          <a:latin typeface="Calibri"/>
                          <a:ea typeface="+mn-ea"/>
                          <a:cs typeface="Calibri"/>
                        </a:rPr>
                        <a:t>UNE dedicated 24/7 Crisis Support Line for staff launched</a:t>
                      </a:r>
                      <a:endParaRPr lang="en-AU" sz="1200">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406881383"/>
                  </a:ext>
                </a:extLst>
              </a:tr>
              <a:tr h="242376">
                <a:tc>
                  <a:txBody>
                    <a:bodyPr/>
                    <a:lstStyle/>
                    <a:p>
                      <a:r>
                        <a:rPr lang="en-AU" sz="1200" b="0">
                          <a:solidFill>
                            <a:schemeClr val="tx1"/>
                          </a:solidFill>
                          <a:latin typeface="Calibri"/>
                          <a:cs typeface="Calibri"/>
                        </a:rPr>
                        <a:t>March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Collaboration with Dept of Communities &amp; Justice Make no Doubt campaign</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466166614"/>
                  </a:ext>
                </a:extLst>
              </a:tr>
              <a:tr h="242376">
                <a:tc>
                  <a:txBody>
                    <a:bodyPr/>
                    <a:lstStyle/>
                    <a:p>
                      <a:r>
                        <a:rPr lang="en-AU" sz="1200" b="0" dirty="0">
                          <a:solidFill>
                            <a:schemeClr val="tx1"/>
                          </a:solidFill>
                          <a:latin typeface="Calibri"/>
                          <a:cs typeface="Calibri"/>
                        </a:rPr>
                        <a:t>11 April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All Staff Forum with update on staff wellbeing program of works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185331934"/>
                  </a:ext>
                </a:extLst>
              </a:tr>
              <a:tr h="242376">
                <a:tc>
                  <a:txBody>
                    <a:bodyPr/>
                    <a:lstStyle/>
                    <a:p>
                      <a:r>
                        <a:rPr lang="en-AU" sz="1200" b="0">
                          <a:solidFill>
                            <a:schemeClr val="tx1"/>
                          </a:solidFill>
                          <a:latin typeface="Calibri"/>
                          <a:cs typeface="Calibri"/>
                        </a:rPr>
                        <a:t>24 April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latin typeface="Calibri"/>
                          <a:cs typeface="Calibri"/>
                        </a:rPr>
                        <a:t>Safe and Respectful Behaviours Policy and Procedure</a:t>
                      </a:r>
                      <a:r>
                        <a:rPr lang="en-AU" sz="1200" b="0" dirty="0">
                          <a:solidFill>
                            <a:schemeClr val="tx1"/>
                          </a:solidFill>
                          <a:latin typeface="Calibri"/>
                          <a:cs typeface="Calibri"/>
                        </a:rPr>
                        <a:t> published</a:t>
                      </a:r>
                      <a:endParaRPr lang="en-AU" sz="1200" dirty="0">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060096488"/>
                  </a:ext>
                </a:extLst>
              </a:tr>
              <a:tr h="242376">
                <a:tc>
                  <a:txBody>
                    <a:bodyPr/>
                    <a:lstStyle/>
                    <a:p>
                      <a:r>
                        <a:rPr lang="en-AU" sz="1200" b="0">
                          <a:solidFill>
                            <a:schemeClr val="tx1"/>
                          </a:solidFill>
                          <a:latin typeface="Calibri"/>
                          <a:cs typeface="Calibri"/>
                        </a:rPr>
                        <a:t>May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latin typeface="Calibri"/>
                          <a:cs typeface="Calibri"/>
                        </a:rPr>
                        <a:t>Full Stop Australia gender-based violence and positive duty training sessions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46187761"/>
                  </a:ext>
                </a:extLst>
              </a:tr>
              <a:tr h="242376">
                <a:tc>
                  <a:txBody>
                    <a:bodyPr/>
                    <a:lstStyle/>
                    <a:p>
                      <a:r>
                        <a:rPr lang="en-AU" sz="1200" b="0">
                          <a:solidFill>
                            <a:schemeClr val="tx1"/>
                          </a:solidFill>
                          <a:latin typeface="Calibri"/>
                          <a:cs typeface="Calibri"/>
                        </a:rPr>
                        <a:t>May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Workplace investigation training for workplace relations, business partner, WHS and student grievance unit staff</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156167839"/>
                  </a:ext>
                </a:extLst>
              </a:tr>
              <a:tr h="242376">
                <a:tc>
                  <a:txBody>
                    <a:bodyPr/>
                    <a:lstStyle/>
                    <a:p>
                      <a:r>
                        <a:rPr lang="en-AU" sz="1200" b="0">
                          <a:solidFill>
                            <a:schemeClr val="tx1"/>
                          </a:solidFill>
                          <a:latin typeface="Calibri"/>
                          <a:cs typeface="Calibri"/>
                        </a:rPr>
                        <a:t>May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Disclosure process reviewed and centralised disclosure reporting  regime introduced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995450542"/>
                  </a:ext>
                </a:extLst>
              </a:tr>
              <a:tr h="242376">
                <a:tc>
                  <a:txBody>
                    <a:bodyPr/>
                    <a:lstStyle/>
                    <a:p>
                      <a:r>
                        <a:rPr lang="en-AU" sz="1200" b="0" dirty="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All Staff Forum with update on staff wellbeing program of works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0668338"/>
                  </a:ext>
                </a:extLst>
              </a:tr>
              <a:tr h="242376">
                <a:tc>
                  <a:txBody>
                    <a:bodyPr/>
                    <a:lstStyle/>
                    <a:p>
                      <a:r>
                        <a:rPr lang="en-AU" sz="1200" b="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latin typeface="Calibri"/>
                          <a:cs typeface="Calibri"/>
                        </a:rPr>
                        <a:t>Appointment to Principal Lead Culture and Safety role</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760152847"/>
                  </a:ext>
                </a:extLst>
              </a:tr>
              <a:tr h="242376">
                <a:tc>
                  <a:txBody>
                    <a:bodyPr/>
                    <a:lstStyle/>
                    <a:p>
                      <a:r>
                        <a:rPr lang="en-AU" sz="1200" b="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a:solidFill>
                            <a:schemeClr val="tx1"/>
                          </a:solidFill>
                          <a:latin typeface="Calibri"/>
                          <a:cs typeface="Calibri"/>
                        </a:rPr>
                        <a:t>Senior Leadership Team Presentation on Positive Duty</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807287428"/>
                  </a:ext>
                </a:extLst>
              </a:tr>
              <a:tr h="242376">
                <a:tc>
                  <a:txBody>
                    <a:bodyPr/>
                    <a:lstStyle/>
                    <a:p>
                      <a:r>
                        <a:rPr lang="en-AU" sz="1200" b="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Collaboration with Dept of Communities &amp; Justice coercive control campaign</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699839947"/>
                  </a:ext>
                </a:extLst>
              </a:tr>
              <a:tr h="242376">
                <a:tc>
                  <a:txBody>
                    <a:bodyPr/>
                    <a:lstStyle/>
                    <a:p>
                      <a:r>
                        <a:rPr lang="en-AU" sz="1200" b="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a:latin typeface="Calibri"/>
                          <a:cs typeface="Calibri"/>
                        </a:rPr>
                        <a:t>Suicide prevention training from Universities Australia launched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984129476"/>
                  </a:ext>
                </a:extLst>
              </a:tr>
              <a:tr h="242376">
                <a:tc>
                  <a:txBody>
                    <a:bodyPr/>
                    <a:lstStyle/>
                    <a:p>
                      <a:r>
                        <a:rPr lang="en-AU" sz="1200" b="0">
                          <a:solidFill>
                            <a:schemeClr val="tx1"/>
                          </a:solidFill>
                          <a:latin typeface="Calibri"/>
                          <a:cs typeface="Calibri"/>
                        </a:rPr>
                        <a:t>June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latin typeface="Calibri"/>
                          <a:cs typeface="Calibri"/>
                        </a:rPr>
                        <a:t>Emergency contact notices created and placed in every occupied college room &amp; bathroom &amp; strategically throughout academic campus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899770724"/>
                  </a:ext>
                </a:extLst>
              </a:tr>
            </a:tbl>
          </a:graphicData>
        </a:graphic>
      </p:graphicFrame>
      <p:sp>
        <p:nvSpPr>
          <p:cNvPr id="3" name="TextBox 2">
            <a:extLst>
              <a:ext uri="{FF2B5EF4-FFF2-40B4-BE49-F238E27FC236}">
                <a16:creationId xmlns:a16="http://schemas.microsoft.com/office/drawing/2014/main" id="{158F6072-0366-342D-18F4-0320B6767745}"/>
              </a:ext>
            </a:extLst>
          </p:cNvPr>
          <p:cNvSpPr txBox="1"/>
          <p:nvPr/>
        </p:nvSpPr>
        <p:spPr>
          <a:xfrm>
            <a:off x="606603" y="592349"/>
            <a:ext cx="11443854" cy="369332"/>
          </a:xfrm>
          <a:prstGeom prst="rect">
            <a:avLst/>
          </a:prstGeom>
          <a:noFill/>
        </p:spPr>
        <p:txBody>
          <a:bodyPr wrap="square" rtlCol="0">
            <a:spAutoFit/>
          </a:bodyPr>
          <a:lstStyle/>
          <a:p>
            <a:r>
              <a:rPr lang="en-AU"/>
              <a:t>Timeline – Safe Workplace Actions and Initiatives:  2023 – 2024 and beyond</a:t>
            </a:r>
          </a:p>
        </p:txBody>
      </p:sp>
      <p:sp>
        <p:nvSpPr>
          <p:cNvPr id="4" name="Rectangle 3">
            <a:extLst>
              <a:ext uri="{FF2B5EF4-FFF2-40B4-BE49-F238E27FC236}">
                <a16:creationId xmlns:a16="http://schemas.microsoft.com/office/drawing/2014/main" id="{65BB7481-2E34-6BAE-3B88-6E01D788C7BC}"/>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EADFC61-9715-3E7E-080F-A102D3169FFC}"/>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6" name="Slide Number Placeholder 5">
            <a:extLst>
              <a:ext uri="{FF2B5EF4-FFF2-40B4-BE49-F238E27FC236}">
                <a16:creationId xmlns:a16="http://schemas.microsoft.com/office/drawing/2014/main" id="{EB2BD0B0-5B20-B4D9-9279-1653F8134827}"/>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5</a:t>
            </a:fld>
            <a:endParaRPr lang="en-US"/>
          </a:p>
        </p:txBody>
      </p:sp>
      <p:sp>
        <p:nvSpPr>
          <p:cNvPr id="8" name="TextBox 7">
            <a:extLst>
              <a:ext uri="{FF2B5EF4-FFF2-40B4-BE49-F238E27FC236}">
                <a16:creationId xmlns:a16="http://schemas.microsoft.com/office/drawing/2014/main" id="{81C91DC0-48E8-F8F2-1011-9F78F875182A}"/>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2568951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E0CBD3D-013C-5E0A-CA75-82E6E6420925}"/>
              </a:ext>
            </a:extLst>
          </p:cNvPr>
          <p:cNvGraphicFramePr>
            <a:graphicFrameLocks noGrp="1"/>
          </p:cNvGraphicFramePr>
          <p:nvPr>
            <p:extLst>
              <p:ext uri="{D42A27DB-BD31-4B8C-83A1-F6EECF244321}">
                <p14:modId xmlns:p14="http://schemas.microsoft.com/office/powerpoint/2010/main" val="1084378763"/>
              </p:ext>
            </p:extLst>
          </p:nvPr>
        </p:nvGraphicFramePr>
        <p:xfrm>
          <a:off x="866087" y="938708"/>
          <a:ext cx="9587346" cy="5394960"/>
        </p:xfrm>
        <a:graphic>
          <a:graphicData uri="http://schemas.openxmlformats.org/drawingml/2006/table">
            <a:tbl>
              <a:tblPr firstRow="1" bandRow="1">
                <a:tableStyleId>{5C22544A-7EE6-4342-B048-85BDC9FD1C3A}</a:tableStyleId>
              </a:tblPr>
              <a:tblGrid>
                <a:gridCol w="1557944">
                  <a:extLst>
                    <a:ext uri="{9D8B030D-6E8A-4147-A177-3AD203B41FA5}">
                      <a16:colId xmlns:a16="http://schemas.microsoft.com/office/drawing/2014/main" val="1855462092"/>
                    </a:ext>
                  </a:extLst>
                </a:gridCol>
                <a:gridCol w="8029402">
                  <a:extLst>
                    <a:ext uri="{9D8B030D-6E8A-4147-A177-3AD203B41FA5}">
                      <a16:colId xmlns:a16="http://schemas.microsoft.com/office/drawing/2014/main" val="4130919505"/>
                    </a:ext>
                  </a:extLst>
                </a:gridCol>
              </a:tblGrid>
              <a:tr h="242376">
                <a:tc>
                  <a:txBody>
                    <a:bodyPr/>
                    <a:lstStyle/>
                    <a:p>
                      <a:r>
                        <a:rPr lang="en-AU" sz="1200" b="0" dirty="0">
                          <a:solidFill>
                            <a:schemeClr val="tx1"/>
                          </a:solidFill>
                          <a:latin typeface="Calibri"/>
                          <a:cs typeface="Calibri"/>
                        </a:rPr>
                        <a:t>18 July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First Responder and Support Network project commenced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261073190"/>
                  </a:ext>
                </a:extLst>
              </a:tr>
              <a:tr h="242376">
                <a:tc>
                  <a:txBody>
                    <a:bodyPr/>
                    <a:lstStyle/>
                    <a:p>
                      <a:r>
                        <a:rPr lang="en-AU" sz="1200" b="0" dirty="0">
                          <a:solidFill>
                            <a:schemeClr val="tx1"/>
                          </a:solidFill>
                          <a:latin typeface="Calibri"/>
                          <a:cs typeface="Calibri"/>
                        </a:rPr>
                        <a:t>July – Sept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Review and updating of the Performance Management Toolkit</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903639714"/>
                  </a:ext>
                </a:extLst>
              </a:tr>
              <a:tr h="242376">
                <a:tc>
                  <a:txBody>
                    <a:bodyPr/>
                    <a:lstStyle/>
                    <a:p>
                      <a:r>
                        <a:rPr lang="en-AU" sz="1200" b="0" dirty="0">
                          <a:solidFill>
                            <a:schemeClr val="tx1"/>
                          </a:solidFill>
                          <a:latin typeface="Calibri"/>
                          <a:cs typeface="Calibri"/>
                        </a:rPr>
                        <a:t>August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All Staff Forum with update on staff wellbeing program of works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633974068"/>
                  </a:ext>
                </a:extLst>
              </a:tr>
              <a:tr h="242376">
                <a:tc>
                  <a:txBody>
                    <a:bodyPr/>
                    <a:lstStyle/>
                    <a:p>
                      <a:r>
                        <a:rPr lang="en-AU" sz="1200" b="0" dirty="0">
                          <a:solidFill>
                            <a:schemeClr val="tx1"/>
                          </a:solidFill>
                          <a:latin typeface="Calibri"/>
                          <a:cs typeface="Calibri"/>
                        </a:rPr>
                        <a:t>August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Residential College Culture Review commenced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868308304"/>
                  </a:ext>
                </a:extLst>
              </a:tr>
              <a:tr h="242376">
                <a:tc>
                  <a:txBody>
                    <a:bodyPr/>
                    <a:lstStyle/>
                    <a:p>
                      <a:r>
                        <a:rPr lang="en-AU" sz="1200" b="0" dirty="0">
                          <a:solidFill>
                            <a:schemeClr val="tx1"/>
                          </a:solidFill>
                          <a:latin typeface="Calibri"/>
                          <a:cs typeface="Calibri"/>
                        </a:rPr>
                        <a:t>August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Revamped Leadership Development Training program launched</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8296887"/>
                  </a:ext>
                </a:extLst>
              </a:tr>
              <a:tr h="242376">
                <a:tc>
                  <a:txBody>
                    <a:bodyPr/>
                    <a:lstStyle/>
                    <a:p>
                      <a:r>
                        <a:rPr lang="en-AU" sz="1200" b="0" dirty="0">
                          <a:solidFill>
                            <a:schemeClr val="tx1"/>
                          </a:solidFill>
                          <a:latin typeface="Calibri"/>
                          <a:cs typeface="Calibri"/>
                        </a:rPr>
                        <a:t>August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Launch of SBS Inclusion Appropriate Workplace Behaviour program</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457048177"/>
                  </a:ext>
                </a:extLst>
              </a:tr>
              <a:tr h="242376">
                <a:tc>
                  <a:txBody>
                    <a:bodyPr/>
                    <a:lstStyle/>
                    <a:p>
                      <a:r>
                        <a:rPr lang="en-AU" sz="1200" b="0" dirty="0">
                          <a:solidFill>
                            <a:schemeClr val="tx1"/>
                          </a:solidFill>
                          <a:latin typeface="Calibri"/>
                          <a:cs typeface="Calibri"/>
                        </a:rPr>
                        <a:t>August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Appointment of a new position – Specialist Industrial Relation Consultant</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504588780"/>
                  </a:ext>
                </a:extLst>
              </a:tr>
              <a:tr h="242376">
                <a:tc>
                  <a:txBody>
                    <a:bodyPr/>
                    <a:lstStyle/>
                    <a:p>
                      <a:r>
                        <a:rPr lang="en-AU" sz="1200" b="0" dirty="0">
                          <a:solidFill>
                            <a:schemeClr val="tx1"/>
                          </a:solidFill>
                          <a:latin typeface="Calibri"/>
                          <a:cs typeface="Calibri"/>
                        </a:rPr>
                        <a:t>June – Sept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Revision of WHS Assurance policies and procedures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75776696"/>
                  </a:ext>
                </a:extLst>
              </a:tr>
              <a:tr h="242376">
                <a:tc>
                  <a:txBody>
                    <a:bodyPr/>
                    <a:lstStyle/>
                    <a:p>
                      <a:r>
                        <a:rPr lang="en-AU" sz="1200" b="0" dirty="0">
                          <a:solidFill>
                            <a:schemeClr val="tx1"/>
                          </a:solidFill>
                          <a:latin typeface="Calibri"/>
                          <a:cs typeface="Calibri"/>
                        </a:rPr>
                        <a:t>June 2024</a:t>
                      </a:r>
                      <a:endParaRPr lang="en-AU" sz="12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lvl="0">
                        <a:buNone/>
                      </a:pPr>
                      <a:r>
                        <a:rPr lang="en-AU" sz="1200" b="0" i="0" u="none" strike="noStrike" noProof="0" dirty="0">
                          <a:solidFill>
                            <a:srgbClr val="000000"/>
                          </a:solidFill>
                          <a:latin typeface="Calibri"/>
                        </a:rPr>
                        <a:t>FWC Sexual Harassment at Work training launched</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472050243"/>
                  </a:ext>
                </a:extLst>
              </a:tr>
              <a:tr h="242376">
                <a:tc>
                  <a:txBody>
                    <a:bodyPr/>
                    <a:lstStyle/>
                    <a:p>
                      <a:r>
                        <a:rPr lang="en-AU" sz="1200" b="0" dirty="0">
                          <a:solidFill>
                            <a:schemeClr val="tx1"/>
                          </a:solidFill>
                          <a:latin typeface="Calibri"/>
                          <a:cs typeface="Calibri"/>
                        </a:rPr>
                        <a:t>September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lvl="0">
                        <a:buNone/>
                      </a:pPr>
                      <a:r>
                        <a:rPr lang="en-AU" sz="1200" b="0" i="0" u="none" strike="noStrike" noProof="0" dirty="0">
                          <a:solidFill>
                            <a:schemeClr val="tx1"/>
                          </a:solidFill>
                          <a:latin typeface="Calibri"/>
                        </a:rPr>
                        <a:t>Staff Engagement Survey 2024 launched</a:t>
                      </a:r>
                      <a:endParaRPr lang="en-US"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289468765"/>
                  </a:ext>
                </a:extLst>
              </a:tr>
              <a:tr h="242376">
                <a:tc>
                  <a:txBody>
                    <a:bodyPr/>
                    <a:lstStyle/>
                    <a:p>
                      <a:r>
                        <a:rPr lang="en-AU" sz="1200" b="0" dirty="0">
                          <a:solidFill>
                            <a:schemeClr val="tx1"/>
                          </a:solidFill>
                          <a:latin typeface="Calibri"/>
                          <a:cs typeface="Calibri"/>
                        </a:rPr>
                        <a:t>Sept – Nov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Amendment of mandatory induction training to include SBS Inclusion </a:t>
                      </a:r>
                      <a:r>
                        <a:rPr lang="en-AU" sz="1200" kern="1200" dirty="0">
                          <a:solidFill>
                            <a:schemeClr val="dk1"/>
                          </a:solidFill>
                          <a:effectLst/>
                          <a:latin typeface="Calibri"/>
                          <a:ea typeface="+mn-ea"/>
                          <a:cs typeface="Calibri"/>
                        </a:rPr>
                        <a:t>Aboriginal and Torres Strait Islander course, Fair Work Commission Sexual Harassment at Work course and DEI training course</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667649203"/>
                  </a:ext>
                </a:extLst>
              </a:tr>
              <a:tr h="242376">
                <a:tc>
                  <a:txBody>
                    <a:bodyPr/>
                    <a:lstStyle/>
                    <a:p>
                      <a:r>
                        <a:rPr lang="en-AU" sz="1200" b="0" dirty="0">
                          <a:solidFill>
                            <a:schemeClr val="tx1"/>
                          </a:solidFill>
                          <a:latin typeface="Calibri"/>
                          <a:cs typeface="Calibri"/>
                        </a:rPr>
                        <a:t>Sept – Nov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err="1">
                          <a:solidFill>
                            <a:schemeClr val="tx1"/>
                          </a:solidFill>
                          <a:latin typeface="Calibri"/>
                          <a:cs typeface="Calibri"/>
                        </a:rPr>
                        <a:t>SmartCulture</a:t>
                      </a:r>
                      <a:r>
                        <a:rPr lang="en-AU" sz="1200" b="0" dirty="0">
                          <a:solidFill>
                            <a:schemeClr val="tx1"/>
                          </a:solidFill>
                          <a:latin typeface="Calibri"/>
                          <a:cs typeface="Calibri"/>
                        </a:rPr>
                        <a:t> Bystander Intervention Training sessions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876625462"/>
                  </a:ext>
                </a:extLst>
              </a:tr>
              <a:tr h="242376">
                <a:tc>
                  <a:txBody>
                    <a:bodyPr/>
                    <a:lstStyle/>
                    <a:p>
                      <a:r>
                        <a:rPr lang="en-AU" sz="1200" b="0" dirty="0">
                          <a:solidFill>
                            <a:schemeClr val="tx1"/>
                          </a:solidFill>
                          <a:latin typeface="Calibri"/>
                          <a:cs typeface="Calibri"/>
                        </a:rPr>
                        <a:t>Sept – Dec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Revision of Sexual Harm Policy &amp; Procedure</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54603614"/>
                  </a:ext>
                </a:extLst>
              </a:tr>
              <a:tr h="2423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0" dirty="0">
                          <a:solidFill>
                            <a:schemeClr val="tx1"/>
                          </a:solidFill>
                          <a:latin typeface="Calibri"/>
                          <a:cs typeface="Calibri"/>
                        </a:rPr>
                        <a:t>Sept – Dec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dirty="0">
                          <a:solidFill>
                            <a:schemeClr val="tx1"/>
                          </a:solidFill>
                          <a:latin typeface="Calibri"/>
                          <a:cs typeface="Calibri"/>
                        </a:rPr>
                        <a:t>Drafting and implementation of Workload and Fatigue Policy &amp; Procedure </a:t>
                      </a:r>
                      <a:endParaRPr lang="en-AU" sz="1200" b="0" dirty="0">
                        <a:solidFill>
                          <a:schemeClr val="tx1"/>
                        </a:solidFill>
                        <a:latin typeface="Calibri"/>
                        <a:cs typeface="Calibri"/>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980360083"/>
                  </a:ext>
                </a:extLst>
              </a:tr>
              <a:tr h="242376">
                <a:tc>
                  <a:txBody>
                    <a:bodyPr/>
                    <a:lstStyle/>
                    <a:p>
                      <a:r>
                        <a:rPr lang="en-AU" sz="1200" b="0" dirty="0">
                          <a:solidFill>
                            <a:schemeClr val="tx1"/>
                          </a:solidFill>
                          <a:latin typeface="Calibri"/>
                          <a:cs typeface="Calibri"/>
                        </a:rPr>
                        <a:t>Sept – Dec 2024</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solidFill>
                            <a:schemeClr val="tx1"/>
                          </a:solidFill>
                          <a:latin typeface="Calibri"/>
                          <a:cs typeface="Calibri"/>
                        </a:rPr>
                        <a:t>Revision of Residential College Code of Conduct</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800718373"/>
                  </a:ext>
                </a:extLst>
              </a:tr>
              <a:tr h="242376">
                <a:tc>
                  <a:txBody>
                    <a:bodyPr/>
                    <a:lstStyle/>
                    <a:p>
                      <a:r>
                        <a:rPr lang="en-AU" sz="1200" b="0" dirty="0">
                          <a:solidFill>
                            <a:schemeClr val="tx1"/>
                          </a:solidFill>
                          <a:latin typeface="Calibri"/>
                          <a:cs typeface="Calibri"/>
                        </a:rPr>
                        <a:t>Early 2025</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solidFill>
                            <a:schemeClr val="tx1"/>
                          </a:solidFill>
                          <a:latin typeface="Calibri"/>
                          <a:cs typeface="Calibri"/>
                        </a:rPr>
                        <a:t>Safe Communities collaboration with CAPS - UNE Sexual Assault Student Advisory Group </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536089877"/>
                  </a:ext>
                </a:extLst>
              </a:tr>
              <a:tr h="242376">
                <a:tc>
                  <a:txBody>
                    <a:bodyPr/>
                    <a:lstStyle/>
                    <a:p>
                      <a:r>
                        <a:rPr lang="en-AU" sz="1200" b="0" dirty="0">
                          <a:solidFill>
                            <a:schemeClr val="tx1"/>
                          </a:solidFill>
                          <a:latin typeface="Calibri"/>
                          <a:cs typeface="Calibri"/>
                        </a:rPr>
                        <a:t>Early 2025</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Interactive web-based decision tree for staff and students SASH &amp; GBV support and reporting </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529691998"/>
                  </a:ext>
                </a:extLst>
              </a:tr>
              <a:tr h="242376">
                <a:tc>
                  <a:txBody>
                    <a:bodyPr/>
                    <a:lstStyle/>
                    <a:p>
                      <a:r>
                        <a:rPr lang="en-AU" sz="1200" b="0" dirty="0">
                          <a:solidFill>
                            <a:schemeClr val="tx1"/>
                          </a:solidFill>
                          <a:latin typeface="Calibri"/>
                          <a:cs typeface="Calibri"/>
                        </a:rPr>
                        <a:t>By mid 2025</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Drafting and implementation of Change Management Policy &amp; Procedure</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479393249"/>
                  </a:ext>
                </a:extLst>
              </a:tr>
              <a:tr h="242376">
                <a:tc>
                  <a:txBody>
                    <a:bodyPr/>
                    <a:lstStyle/>
                    <a:p>
                      <a:r>
                        <a:rPr lang="en-AU" sz="1200" b="0" dirty="0">
                          <a:solidFill>
                            <a:schemeClr val="tx1"/>
                          </a:solidFill>
                          <a:latin typeface="Calibri"/>
                          <a:cs typeface="Calibri"/>
                        </a:rPr>
                        <a:t>By mid 2025</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r>
                        <a:rPr lang="en-AU" sz="1200" b="0" dirty="0">
                          <a:solidFill>
                            <a:schemeClr val="tx1"/>
                          </a:solidFill>
                          <a:latin typeface="Calibri"/>
                          <a:cs typeface="Calibri"/>
                        </a:rPr>
                        <a:t>Establish UNE mentoring programs – professional, academic and women</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080412076"/>
                  </a:ext>
                </a:extLst>
              </a:tr>
            </a:tbl>
          </a:graphicData>
        </a:graphic>
      </p:graphicFrame>
      <p:sp>
        <p:nvSpPr>
          <p:cNvPr id="3" name="TextBox 2">
            <a:extLst>
              <a:ext uri="{FF2B5EF4-FFF2-40B4-BE49-F238E27FC236}">
                <a16:creationId xmlns:a16="http://schemas.microsoft.com/office/drawing/2014/main" id="{E63725C8-2BD1-B1A0-D5D9-6973C22A62C8}"/>
              </a:ext>
            </a:extLst>
          </p:cNvPr>
          <p:cNvSpPr txBox="1"/>
          <p:nvPr/>
        </p:nvSpPr>
        <p:spPr>
          <a:xfrm>
            <a:off x="465422" y="569376"/>
            <a:ext cx="11443854" cy="369332"/>
          </a:xfrm>
          <a:prstGeom prst="rect">
            <a:avLst/>
          </a:prstGeom>
          <a:noFill/>
        </p:spPr>
        <p:txBody>
          <a:bodyPr wrap="square" rtlCol="0">
            <a:spAutoFit/>
          </a:bodyPr>
          <a:lstStyle/>
          <a:p>
            <a:r>
              <a:rPr lang="en-AU"/>
              <a:t>Timeline – Safe Workplace Actions and Initiatives:  2023 – 2024 and beyond</a:t>
            </a:r>
          </a:p>
        </p:txBody>
      </p:sp>
      <p:sp>
        <p:nvSpPr>
          <p:cNvPr id="4" name="Rectangle 3">
            <a:extLst>
              <a:ext uri="{FF2B5EF4-FFF2-40B4-BE49-F238E27FC236}">
                <a16:creationId xmlns:a16="http://schemas.microsoft.com/office/drawing/2014/main" id="{0CB46684-1112-0B22-00E7-A6AF76419EF6}"/>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2DDE43A-3D8C-2FD7-EB1F-4DC3EB8D46D7}"/>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6" name="Slide Number Placeholder 5">
            <a:extLst>
              <a:ext uri="{FF2B5EF4-FFF2-40B4-BE49-F238E27FC236}">
                <a16:creationId xmlns:a16="http://schemas.microsoft.com/office/drawing/2014/main" id="{B256742F-A948-8F7C-4B01-E03A5E42CAC7}"/>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6</a:t>
            </a:fld>
            <a:endParaRPr lang="en-US"/>
          </a:p>
        </p:txBody>
      </p:sp>
      <p:sp>
        <p:nvSpPr>
          <p:cNvPr id="8" name="TextBox 7">
            <a:extLst>
              <a:ext uri="{FF2B5EF4-FFF2-40B4-BE49-F238E27FC236}">
                <a16:creationId xmlns:a16="http://schemas.microsoft.com/office/drawing/2014/main" id="{AA76B720-0A67-F9E3-9F24-98345EAC978A}"/>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2838689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B910CD-2CF8-D779-C97F-72935C21E8FE}"/>
              </a:ext>
            </a:extLst>
          </p:cNvPr>
          <p:cNvSpPr txBox="1"/>
          <p:nvPr/>
        </p:nvSpPr>
        <p:spPr>
          <a:xfrm>
            <a:off x="744118" y="1859340"/>
            <a:ext cx="10392033" cy="1569660"/>
          </a:xfrm>
          <a:prstGeom prst="rect">
            <a:avLst/>
          </a:prstGeom>
          <a:noFill/>
        </p:spPr>
        <p:txBody>
          <a:bodyPr wrap="square" lIns="91440" tIns="45720" rIns="91440" bIns="45720" rtlCol="0" anchor="t">
            <a:spAutoFit/>
          </a:bodyPr>
          <a:lstStyle/>
          <a:p>
            <a:pPr algn="ctr"/>
            <a:r>
              <a:rPr lang="en-AU" sz="3200" b="1" dirty="0"/>
              <a:t>An overview of notable UNE </a:t>
            </a:r>
          </a:p>
          <a:p>
            <a:pPr algn="ctr"/>
            <a:r>
              <a:rPr lang="en-AU" sz="3200" b="1" dirty="0"/>
              <a:t>actions and initiatives </a:t>
            </a:r>
          </a:p>
          <a:p>
            <a:pPr algn="ctr"/>
            <a:r>
              <a:rPr lang="en-AU" sz="3200" b="1" dirty="0"/>
              <a:t>commenced 2023 and 2024</a:t>
            </a:r>
            <a:endParaRPr lang="en-AU" sz="2000" b="1" dirty="0"/>
          </a:p>
        </p:txBody>
      </p:sp>
      <p:sp>
        <p:nvSpPr>
          <p:cNvPr id="3" name="Rectangle 2">
            <a:extLst>
              <a:ext uri="{FF2B5EF4-FFF2-40B4-BE49-F238E27FC236}">
                <a16:creationId xmlns:a16="http://schemas.microsoft.com/office/drawing/2014/main" id="{853BA71E-4356-4055-28B2-D84F94926B34}"/>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C8DE018-5001-7935-3401-A897591B0FCF}"/>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2F188DBB-F658-C043-C109-0FB7FEB90D9A}"/>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7</a:t>
            </a:fld>
            <a:endParaRPr lang="en-US"/>
          </a:p>
        </p:txBody>
      </p:sp>
      <p:sp>
        <p:nvSpPr>
          <p:cNvPr id="7" name="TextBox 6">
            <a:extLst>
              <a:ext uri="{FF2B5EF4-FFF2-40B4-BE49-F238E27FC236}">
                <a16:creationId xmlns:a16="http://schemas.microsoft.com/office/drawing/2014/main" id="{9B5FC2EA-D97E-FD98-F152-3B69CCD8FDD1}"/>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565265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ABB7E6-824F-0807-6804-AF4EF2A53762}"/>
              </a:ext>
            </a:extLst>
          </p:cNvPr>
          <p:cNvPicPr>
            <a:picLocks noChangeAspect="1"/>
          </p:cNvPicPr>
          <p:nvPr/>
        </p:nvPicPr>
        <p:blipFill>
          <a:blip r:embed="rId2"/>
          <a:stretch>
            <a:fillRect/>
          </a:stretch>
        </p:blipFill>
        <p:spPr>
          <a:xfrm>
            <a:off x="778565" y="399226"/>
            <a:ext cx="10634870" cy="5794829"/>
          </a:xfrm>
          <a:prstGeom prst="rect">
            <a:avLst/>
          </a:prstGeom>
        </p:spPr>
      </p:pic>
    </p:spTree>
    <p:extLst>
      <p:ext uri="{BB962C8B-B14F-4D97-AF65-F5344CB8AC3E}">
        <p14:creationId xmlns:p14="http://schemas.microsoft.com/office/powerpoint/2010/main" val="1246974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line on a green circle&#10;&#10;Description automatically generated">
            <a:extLst>
              <a:ext uri="{FF2B5EF4-FFF2-40B4-BE49-F238E27FC236}">
                <a16:creationId xmlns:a16="http://schemas.microsoft.com/office/drawing/2014/main" id="{601EFCB5-BBC4-C663-08A8-511FCBA3FA6C}"/>
              </a:ext>
            </a:extLst>
          </p:cNvPr>
          <p:cNvPicPr>
            <a:picLocks noChangeAspect="1"/>
          </p:cNvPicPr>
          <p:nvPr/>
        </p:nvPicPr>
        <p:blipFill>
          <a:blip r:embed="rId2"/>
          <a:stretch>
            <a:fillRect/>
          </a:stretch>
        </p:blipFill>
        <p:spPr>
          <a:xfrm>
            <a:off x="8962737" y="520587"/>
            <a:ext cx="794723" cy="681543"/>
          </a:xfrm>
          <a:prstGeom prst="rect">
            <a:avLst/>
          </a:prstGeom>
        </p:spPr>
      </p:pic>
      <p:pic>
        <p:nvPicPr>
          <p:cNvPr id="3" name="Picture 2" descr="A logo of a group of people&#10;&#10;Description automatically generated">
            <a:extLst>
              <a:ext uri="{FF2B5EF4-FFF2-40B4-BE49-F238E27FC236}">
                <a16:creationId xmlns:a16="http://schemas.microsoft.com/office/drawing/2014/main" id="{D9A09173-4010-93F1-CC1B-602D9C9A9FCB}"/>
              </a:ext>
            </a:extLst>
          </p:cNvPr>
          <p:cNvPicPr>
            <a:picLocks noChangeAspect="1"/>
          </p:cNvPicPr>
          <p:nvPr/>
        </p:nvPicPr>
        <p:blipFill>
          <a:blip r:embed="rId3"/>
          <a:stretch>
            <a:fillRect/>
          </a:stretch>
        </p:blipFill>
        <p:spPr>
          <a:xfrm>
            <a:off x="307917" y="474166"/>
            <a:ext cx="718728" cy="718728"/>
          </a:xfrm>
          <a:prstGeom prst="rect">
            <a:avLst/>
          </a:prstGeom>
        </p:spPr>
      </p:pic>
      <p:pic>
        <p:nvPicPr>
          <p:cNvPr id="4" name="Picture 3" descr="A green circle with white outline of a person with three stars&#10;&#10;Description automatically generated">
            <a:extLst>
              <a:ext uri="{FF2B5EF4-FFF2-40B4-BE49-F238E27FC236}">
                <a16:creationId xmlns:a16="http://schemas.microsoft.com/office/drawing/2014/main" id="{32411605-A788-7D19-A385-3030BB1C7791}"/>
              </a:ext>
            </a:extLst>
          </p:cNvPr>
          <p:cNvPicPr>
            <a:picLocks noChangeAspect="1"/>
          </p:cNvPicPr>
          <p:nvPr/>
        </p:nvPicPr>
        <p:blipFill>
          <a:blip r:embed="rId4"/>
          <a:stretch>
            <a:fillRect/>
          </a:stretch>
        </p:blipFill>
        <p:spPr>
          <a:xfrm>
            <a:off x="3175031" y="511979"/>
            <a:ext cx="755120" cy="718728"/>
          </a:xfrm>
          <a:prstGeom prst="rect">
            <a:avLst/>
          </a:prstGeom>
        </p:spPr>
      </p:pic>
      <p:pic>
        <p:nvPicPr>
          <p:cNvPr id="5" name="Picture 4" descr="A green circle with a white line on it and a white check mark on it&#10;&#10;Description automatically generated">
            <a:extLst>
              <a:ext uri="{FF2B5EF4-FFF2-40B4-BE49-F238E27FC236}">
                <a16:creationId xmlns:a16="http://schemas.microsoft.com/office/drawing/2014/main" id="{DFF6771F-E319-4393-D3F5-282DC4087C27}"/>
              </a:ext>
            </a:extLst>
          </p:cNvPr>
          <p:cNvPicPr>
            <a:picLocks noChangeAspect="1"/>
          </p:cNvPicPr>
          <p:nvPr/>
        </p:nvPicPr>
        <p:blipFill>
          <a:blip r:embed="rId5"/>
          <a:stretch>
            <a:fillRect/>
          </a:stretch>
        </p:blipFill>
        <p:spPr>
          <a:xfrm>
            <a:off x="6136194" y="475395"/>
            <a:ext cx="775729" cy="766493"/>
          </a:xfrm>
          <a:prstGeom prst="rect">
            <a:avLst/>
          </a:prstGeom>
        </p:spPr>
      </p:pic>
      <p:graphicFrame>
        <p:nvGraphicFramePr>
          <p:cNvPr id="6" name="Table 5">
            <a:extLst>
              <a:ext uri="{FF2B5EF4-FFF2-40B4-BE49-F238E27FC236}">
                <a16:creationId xmlns:a16="http://schemas.microsoft.com/office/drawing/2014/main" id="{9B708518-F649-612F-B120-9E5A4EA53CFE}"/>
              </a:ext>
            </a:extLst>
          </p:cNvPr>
          <p:cNvGraphicFramePr>
            <a:graphicFrameLocks noGrp="1"/>
          </p:cNvGraphicFramePr>
          <p:nvPr>
            <p:extLst>
              <p:ext uri="{D42A27DB-BD31-4B8C-83A1-F6EECF244321}">
                <p14:modId xmlns:p14="http://schemas.microsoft.com/office/powerpoint/2010/main" val="3314683396"/>
              </p:ext>
            </p:extLst>
          </p:nvPr>
        </p:nvGraphicFramePr>
        <p:xfrm>
          <a:off x="8962737" y="1960184"/>
          <a:ext cx="2839027" cy="4323968"/>
        </p:xfrm>
        <a:graphic>
          <a:graphicData uri="http://schemas.openxmlformats.org/drawingml/2006/table">
            <a:tbl>
              <a:tblPr firstRow="1" bandRow="1">
                <a:tableStyleId>{5C22544A-7EE6-4342-B048-85BDC9FD1C3A}</a:tableStyleId>
              </a:tblPr>
              <a:tblGrid>
                <a:gridCol w="2839027">
                  <a:extLst>
                    <a:ext uri="{9D8B030D-6E8A-4147-A177-3AD203B41FA5}">
                      <a16:colId xmlns:a16="http://schemas.microsoft.com/office/drawing/2014/main" val="1465175841"/>
                    </a:ext>
                  </a:extLst>
                </a:gridCol>
              </a:tblGrid>
              <a:tr h="425532">
                <a:tc>
                  <a:txBody>
                    <a:bodyPr/>
                    <a:lstStyle/>
                    <a:p>
                      <a:r>
                        <a:rPr lang="en-AU">
                          <a:highlight>
                            <a:srgbClr val="7AB800"/>
                          </a:highlight>
                        </a:rPr>
                        <a:t>2025 Objective</a:t>
                      </a:r>
                    </a:p>
                  </a:txBody>
                  <a:tcPr>
                    <a:solidFill>
                      <a:srgbClr val="7AB800"/>
                    </a:solidFill>
                  </a:tcPr>
                </a:tc>
                <a:extLst>
                  <a:ext uri="{0D108BD9-81ED-4DB2-BD59-A6C34878D82A}">
                    <a16:rowId xmlns:a16="http://schemas.microsoft.com/office/drawing/2014/main" val="3136662381"/>
                  </a:ext>
                </a:extLst>
              </a:tr>
              <a:tr h="857795">
                <a:tc>
                  <a:txBody>
                    <a:bodyPr/>
                    <a:lstStyle/>
                    <a:p>
                      <a:pPr algn="l" fontAlgn="ctr"/>
                      <a:r>
                        <a:rPr lang="en-AU" sz="1200" b="1" i="0" u="none" strike="noStrike" dirty="0">
                          <a:solidFill>
                            <a:srgbClr val="000000"/>
                          </a:solidFill>
                          <a:effectLst/>
                          <a:latin typeface="Calibri Light" panose="020F0302020204030204" pitchFamily="34" charset="0"/>
                        </a:rPr>
                        <a:t>Maintaining a safe and functional digital environment</a:t>
                      </a:r>
                      <a:endParaRPr lang="en-AU" sz="1000" b="0" i="0" u="none" strike="noStrike" dirty="0">
                        <a:solidFill>
                          <a:srgbClr val="000000"/>
                        </a:solidFill>
                        <a:effectLst/>
                        <a:latin typeface="Calibri Light" panose="020F0302020204030204" pitchFamily="34" charset="0"/>
                      </a:endParaRPr>
                    </a:p>
                    <a:p>
                      <a:pPr marL="628650" lvl="1" indent="-171450" algn="l" fontAlgn="ctr">
                        <a:buFont typeface="Arial" panose="020B0604020202020204" pitchFamily="34" charset="0"/>
                        <a:buChar char="•"/>
                      </a:pP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890767650"/>
                  </a:ext>
                </a:extLst>
              </a:tr>
              <a:tr h="1006653">
                <a:tc>
                  <a:txBody>
                    <a:bodyPr/>
                    <a:lstStyle/>
                    <a:p>
                      <a:pPr algn="l" fontAlgn="ctr"/>
                      <a:r>
                        <a:rPr lang="en-AU" sz="1200" b="1" i="0" u="none" strike="noStrike" dirty="0">
                          <a:solidFill>
                            <a:srgbClr val="000000"/>
                          </a:solidFill>
                          <a:effectLst/>
                          <a:latin typeface="Calibri Light" panose="020F0302020204030204" pitchFamily="34" charset="0"/>
                        </a:rPr>
                        <a:t>Our built environment is safe and fit for purpose</a:t>
                      </a:r>
                      <a:r>
                        <a:rPr lang="en-AU" sz="1000" b="0" i="0" u="none" strike="noStrike" dirty="0">
                          <a:solidFill>
                            <a:srgbClr val="000000"/>
                          </a:solidFill>
                          <a:effectLst/>
                          <a:latin typeface="Calibri Light" panose="020F0302020204030204" pitchFamily="34" charset="0"/>
                        </a:rPr>
                        <a:t> </a:t>
                      </a:r>
                    </a:p>
                  </a:txBody>
                  <a:tcPr marL="85725" marR="9525" marT="9525" anchor="ctr"/>
                </a:tc>
                <a:extLst>
                  <a:ext uri="{0D108BD9-81ED-4DB2-BD59-A6C34878D82A}">
                    <a16:rowId xmlns:a16="http://schemas.microsoft.com/office/drawing/2014/main" val="3379385010"/>
                  </a:ext>
                </a:extLst>
              </a:tr>
              <a:tr h="708937">
                <a:tc>
                  <a:txBody>
                    <a:bodyPr/>
                    <a:lstStyle/>
                    <a:p>
                      <a:pPr algn="l" fontAlgn="ctr"/>
                      <a:r>
                        <a:rPr lang="en-AU" sz="1200" b="1" i="0" u="none" strike="noStrike" dirty="0">
                          <a:solidFill>
                            <a:srgbClr val="000000"/>
                          </a:solidFill>
                          <a:effectLst/>
                          <a:latin typeface="Calibri Light" panose="020F0302020204030204" pitchFamily="34" charset="0"/>
                        </a:rPr>
                        <a:t>Caring for and addressing our ageing infrastructure</a:t>
                      </a:r>
                      <a:endParaRPr lang="en-AU" sz="1000" b="0" i="0" u="none" strike="noStrike" dirty="0">
                        <a:solidFill>
                          <a:srgbClr val="000000"/>
                        </a:solidFill>
                        <a:effectLst/>
                        <a:latin typeface="Calibri Light" panose="020F0302020204030204" pitchFamily="34" charset="0"/>
                      </a:endParaRPr>
                    </a:p>
                    <a:p>
                      <a:pPr marL="628650" marR="0" lvl="1"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2238376996"/>
                  </a:ext>
                </a:extLst>
              </a:tr>
              <a:tr h="708937">
                <a:tc>
                  <a:txBody>
                    <a:bodyPr/>
                    <a:lstStyle/>
                    <a:p>
                      <a:pPr algn="l" fontAlgn="ctr"/>
                      <a:r>
                        <a:rPr lang="en-AU" sz="1200" b="1" i="0" u="none" strike="noStrike" dirty="0">
                          <a:solidFill>
                            <a:srgbClr val="000000"/>
                          </a:solidFill>
                          <a:effectLst/>
                          <a:latin typeface="Calibri Light" panose="020F0302020204030204" pitchFamily="34" charset="0"/>
                        </a:rPr>
                        <a:t>Ensuring the long-term value of our physical assets</a:t>
                      </a: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921623995"/>
                  </a:ext>
                </a:extLst>
              </a:tr>
              <a:tr h="599246">
                <a:tc>
                  <a:txBody>
                    <a:bodyPr/>
                    <a:lstStyle/>
                    <a:p>
                      <a:pPr algn="l" fontAlgn="ctr"/>
                      <a:r>
                        <a:rPr lang="en-AU" sz="1200" b="1" i="0" u="none" strike="noStrike" dirty="0">
                          <a:solidFill>
                            <a:srgbClr val="000000"/>
                          </a:solidFill>
                          <a:effectLst/>
                          <a:latin typeface="Calibri Light" panose="020F0302020204030204" pitchFamily="34" charset="0"/>
                        </a:rPr>
                        <a:t>Building our AI future</a:t>
                      </a:r>
                      <a:r>
                        <a:rPr lang="en-AU" sz="1000" b="0" i="0" u="none" strike="noStrike" dirty="0">
                          <a:solidFill>
                            <a:srgbClr val="000000"/>
                          </a:solidFill>
                          <a:effectLst/>
                          <a:latin typeface="Calibri Light" panose="020F0302020204030204" pitchFamily="34" charset="0"/>
                        </a:rPr>
                        <a:t> </a:t>
                      </a: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265889937"/>
                  </a:ext>
                </a:extLst>
              </a:tr>
            </a:tbl>
          </a:graphicData>
        </a:graphic>
      </p:graphicFrame>
      <p:sp>
        <p:nvSpPr>
          <p:cNvPr id="7" name="Title 1">
            <a:extLst>
              <a:ext uri="{FF2B5EF4-FFF2-40B4-BE49-F238E27FC236}">
                <a16:creationId xmlns:a16="http://schemas.microsoft.com/office/drawing/2014/main" id="{7924B233-4465-E05C-7DA8-AEE5E49686B6}"/>
              </a:ext>
            </a:extLst>
          </p:cNvPr>
          <p:cNvSpPr txBox="1">
            <a:spLocks/>
          </p:cNvSpPr>
          <p:nvPr/>
        </p:nvSpPr>
        <p:spPr>
          <a:xfrm>
            <a:off x="8962737" y="922647"/>
            <a:ext cx="4044285" cy="11512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786384">
              <a:spcAft>
                <a:spcPts val="600"/>
              </a:spcAft>
            </a:pPr>
            <a:r>
              <a:rPr lang="en-AU" sz="1800" kern="1200">
                <a:solidFill>
                  <a:schemeClr val="tx1"/>
                </a:solidFill>
                <a:latin typeface="+mj-lt"/>
                <a:ea typeface="+mj-ea"/>
                <a:cs typeface="+mj-cs"/>
              </a:rPr>
              <a:t>Managing Risk in our Critical Infrastructure</a:t>
            </a:r>
            <a:endParaRPr lang="en-AU" sz="1800"/>
          </a:p>
        </p:txBody>
      </p:sp>
      <p:sp>
        <p:nvSpPr>
          <p:cNvPr id="8" name="Title 1">
            <a:extLst>
              <a:ext uri="{FF2B5EF4-FFF2-40B4-BE49-F238E27FC236}">
                <a16:creationId xmlns:a16="http://schemas.microsoft.com/office/drawing/2014/main" id="{6D16B2D9-9C61-BC3D-DDC1-6B302A6E7EF5}"/>
              </a:ext>
            </a:extLst>
          </p:cNvPr>
          <p:cNvSpPr txBox="1">
            <a:spLocks/>
          </p:cNvSpPr>
          <p:nvPr/>
        </p:nvSpPr>
        <p:spPr>
          <a:xfrm>
            <a:off x="212067" y="951956"/>
            <a:ext cx="2722642" cy="11512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786384">
              <a:spcAft>
                <a:spcPts val="600"/>
              </a:spcAft>
            </a:pPr>
            <a:r>
              <a:rPr lang="en-AU" sz="1800" kern="1200">
                <a:solidFill>
                  <a:schemeClr val="tx1"/>
                </a:solidFill>
                <a:latin typeface="+mj-lt"/>
                <a:ea typeface="+mj-ea"/>
                <a:cs typeface="+mj-cs"/>
              </a:rPr>
              <a:t>Increase Student Enrolments and Improving Retention</a:t>
            </a:r>
            <a:endParaRPr lang="en-AU" sz="1800"/>
          </a:p>
        </p:txBody>
      </p:sp>
      <p:graphicFrame>
        <p:nvGraphicFramePr>
          <p:cNvPr id="9" name="Table 8">
            <a:extLst>
              <a:ext uri="{FF2B5EF4-FFF2-40B4-BE49-F238E27FC236}">
                <a16:creationId xmlns:a16="http://schemas.microsoft.com/office/drawing/2014/main" id="{76BA0ACB-12D0-0925-9359-D050FB049A40}"/>
              </a:ext>
            </a:extLst>
          </p:cNvPr>
          <p:cNvGraphicFramePr>
            <a:graphicFrameLocks noGrp="1"/>
          </p:cNvGraphicFramePr>
          <p:nvPr>
            <p:extLst>
              <p:ext uri="{D42A27DB-BD31-4B8C-83A1-F6EECF244321}">
                <p14:modId xmlns:p14="http://schemas.microsoft.com/office/powerpoint/2010/main" val="1175051300"/>
              </p:ext>
            </p:extLst>
          </p:nvPr>
        </p:nvGraphicFramePr>
        <p:xfrm>
          <a:off x="212067" y="1960184"/>
          <a:ext cx="2687732" cy="3972353"/>
        </p:xfrm>
        <a:graphic>
          <a:graphicData uri="http://schemas.openxmlformats.org/drawingml/2006/table">
            <a:tbl>
              <a:tblPr firstRow="1" bandRow="1">
                <a:tableStyleId>{5C22544A-7EE6-4342-B048-85BDC9FD1C3A}</a:tableStyleId>
              </a:tblPr>
              <a:tblGrid>
                <a:gridCol w="2687732">
                  <a:extLst>
                    <a:ext uri="{9D8B030D-6E8A-4147-A177-3AD203B41FA5}">
                      <a16:colId xmlns:a16="http://schemas.microsoft.com/office/drawing/2014/main" val="847163733"/>
                    </a:ext>
                  </a:extLst>
                </a:gridCol>
              </a:tblGrid>
              <a:tr h="385851">
                <a:tc>
                  <a:txBody>
                    <a:bodyPr/>
                    <a:lstStyle/>
                    <a:p>
                      <a:r>
                        <a:rPr lang="en-AU">
                          <a:highlight>
                            <a:srgbClr val="7AB800"/>
                          </a:highlight>
                        </a:rPr>
                        <a:t>2025 Objective</a:t>
                      </a:r>
                    </a:p>
                  </a:txBody>
                  <a:tcPr>
                    <a:solidFill>
                      <a:srgbClr val="7AB800"/>
                    </a:solidFill>
                  </a:tcPr>
                </a:tc>
                <a:extLst>
                  <a:ext uri="{0D108BD9-81ED-4DB2-BD59-A6C34878D82A}">
                    <a16:rowId xmlns:a16="http://schemas.microsoft.com/office/drawing/2014/main" val="1774185061"/>
                  </a:ext>
                </a:extLst>
              </a:tr>
              <a:tr h="251557">
                <a:tc>
                  <a:txBody>
                    <a:bodyPr/>
                    <a:lstStyle/>
                    <a:p>
                      <a:pPr algn="l" fontAlgn="ctr"/>
                      <a:r>
                        <a:rPr lang="en-AU" sz="1200" b="1" i="0" u="none" strike="noStrike" dirty="0">
                          <a:solidFill>
                            <a:srgbClr val="000000"/>
                          </a:solidFill>
                          <a:effectLst/>
                          <a:latin typeface="Calibri Light" panose="020F0302020204030204" pitchFamily="34" charset="0"/>
                        </a:rPr>
                        <a:t>Improve UNE’s overall students’ success and outcomes to drive retention across all cohorts</a:t>
                      </a:r>
                      <a:endParaRPr lang="en-AU" sz="1000" b="0" i="0" u="none" strike="noStrike" dirty="0">
                        <a:solidFill>
                          <a:srgbClr val="000000"/>
                        </a:solidFill>
                        <a:effectLst/>
                        <a:latin typeface="Calibri Light" panose="020F0302020204030204" pitchFamily="34" charset="0"/>
                      </a:endParaRPr>
                    </a:p>
                    <a:p>
                      <a:pPr marL="442913" marR="0" lvl="1"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endParaRPr lang="en-AU" sz="1000" b="0" i="0" u="none" strike="noStrike" kern="1200" dirty="0">
                        <a:solidFill>
                          <a:srgbClr val="000000"/>
                        </a:solidFill>
                        <a:effectLst/>
                        <a:latin typeface="Calibri Light" panose="020F0302020204030204" pitchFamily="34" charset="0"/>
                        <a:ea typeface="+mn-ea"/>
                        <a:cs typeface="+mn-cs"/>
                      </a:endParaRPr>
                    </a:p>
                  </a:txBody>
                  <a:tcPr marL="85725" marR="9525" marT="9525" anchor="ctr"/>
                </a:tc>
                <a:extLst>
                  <a:ext uri="{0D108BD9-81ED-4DB2-BD59-A6C34878D82A}">
                    <a16:rowId xmlns:a16="http://schemas.microsoft.com/office/drawing/2014/main" val="348477793"/>
                  </a:ext>
                </a:extLst>
              </a:tr>
              <a:tr h="626380">
                <a:tc>
                  <a:txBody>
                    <a:bodyPr/>
                    <a:lstStyle/>
                    <a:p>
                      <a:pPr algn="l" fontAlgn="ctr"/>
                      <a:r>
                        <a:rPr lang="en-AU" sz="1200" b="1" i="0" u="none" strike="noStrike" kern="1200" dirty="0">
                          <a:solidFill>
                            <a:srgbClr val="000000"/>
                          </a:solidFill>
                          <a:effectLst/>
                          <a:latin typeface="Calibri Light" panose="020F0302020204030204" pitchFamily="34" charset="0"/>
                          <a:ea typeface="+mn-ea"/>
                          <a:cs typeface="+mn-cs"/>
                        </a:rPr>
                        <a:t>International growth</a:t>
                      </a:r>
                      <a:endParaRPr lang="en-AU" sz="1000" b="0" i="0" u="none" strike="noStrike" dirty="0">
                        <a:solidFill>
                          <a:srgbClr val="000000"/>
                        </a:solidFill>
                        <a:effectLst/>
                        <a:latin typeface="Calibri Light" panose="020F0302020204030204" pitchFamily="34" charset="0"/>
                      </a:endParaRPr>
                    </a:p>
                    <a:p>
                      <a:pPr algn="l" fontAlgn="ctr"/>
                      <a:endParaRPr lang="en-AU" sz="1200" b="1" i="0" u="none" strike="noStrike" kern="1200" dirty="0">
                        <a:solidFill>
                          <a:srgbClr val="000000"/>
                        </a:solidFill>
                        <a:effectLst/>
                        <a:latin typeface="Calibri Light" panose="020F0302020204030204" pitchFamily="34" charset="0"/>
                        <a:ea typeface="+mn-ea"/>
                        <a:cs typeface="+mn-cs"/>
                      </a:endParaRPr>
                    </a:p>
                  </a:txBody>
                  <a:tcPr marL="85725" marR="9525" marT="9525" anchor="ctr"/>
                </a:tc>
                <a:extLst>
                  <a:ext uri="{0D108BD9-81ED-4DB2-BD59-A6C34878D82A}">
                    <a16:rowId xmlns:a16="http://schemas.microsoft.com/office/drawing/2014/main" val="2542872684"/>
                  </a:ext>
                </a:extLst>
              </a:tr>
              <a:tr h="783264">
                <a:tc>
                  <a:txBody>
                    <a:bodyPr/>
                    <a:lstStyle/>
                    <a:p>
                      <a:pPr marL="0" algn="l" defTabSz="914400" rtl="0" eaLnBrk="1" fontAlgn="ctr" latinLnBrk="0" hangingPunct="1"/>
                      <a:r>
                        <a:rPr lang="en-AU" sz="1200" b="1" i="0" u="none" strike="noStrike" kern="1200" dirty="0">
                          <a:solidFill>
                            <a:srgbClr val="000000"/>
                          </a:solidFill>
                          <a:effectLst/>
                          <a:latin typeface="Calibri Light" panose="020F0302020204030204" pitchFamily="34" charset="0"/>
                          <a:ea typeface="+mn-ea"/>
                          <a:cs typeface="+mn-cs"/>
                        </a:rPr>
                        <a:t>New course growth</a:t>
                      </a:r>
                      <a:endParaRPr lang="en-AU" sz="1000" b="0" i="0" u="none" strike="noStrike" dirty="0">
                        <a:solidFill>
                          <a:srgbClr val="000000"/>
                        </a:solidFill>
                        <a:effectLst/>
                        <a:latin typeface="Calibri Light" panose="020F0302020204030204" pitchFamily="34" charset="0"/>
                      </a:endParaRPr>
                    </a:p>
                    <a:p>
                      <a:pPr marL="0" algn="l" defTabSz="914400" rtl="0" eaLnBrk="1" fontAlgn="ctr" latinLnBrk="0" hangingPunct="1"/>
                      <a:endParaRPr lang="en-AU" sz="1200" b="1" i="0" u="none" strike="noStrike" kern="1200" dirty="0">
                        <a:solidFill>
                          <a:srgbClr val="000000"/>
                        </a:solidFill>
                        <a:effectLst/>
                        <a:latin typeface="Calibri Light" panose="020F0302020204030204" pitchFamily="34" charset="0"/>
                        <a:ea typeface="+mn-ea"/>
                        <a:cs typeface="+mn-cs"/>
                      </a:endParaRPr>
                    </a:p>
                  </a:txBody>
                  <a:tcPr marL="85725" marR="9525" marT="9525" anchor="ctr">
                    <a:solidFill>
                      <a:srgbClr val="CCD2D8"/>
                    </a:solidFill>
                  </a:tcPr>
                </a:tc>
                <a:extLst>
                  <a:ext uri="{0D108BD9-81ED-4DB2-BD59-A6C34878D82A}">
                    <a16:rowId xmlns:a16="http://schemas.microsoft.com/office/drawing/2014/main" val="4032261996"/>
                  </a:ext>
                </a:extLst>
              </a:tr>
              <a:tr h="794193">
                <a:tc>
                  <a:txBody>
                    <a:bodyPr/>
                    <a:lstStyle/>
                    <a:p>
                      <a:pPr marL="0" algn="l" defTabSz="914400" rtl="0" eaLnBrk="1" fontAlgn="ctr" latinLnBrk="0" hangingPunct="1"/>
                      <a:r>
                        <a:rPr lang="en-AU" sz="1200" b="1" i="0" u="none" strike="noStrike" kern="1200" dirty="0">
                          <a:solidFill>
                            <a:srgbClr val="000000"/>
                          </a:solidFill>
                          <a:effectLst/>
                          <a:latin typeface="Calibri Light" panose="020F0302020204030204" pitchFamily="34" charset="0"/>
                          <a:ea typeface="+mn-ea"/>
                          <a:cs typeface="+mn-cs"/>
                        </a:rPr>
                        <a:t>New market growth</a:t>
                      </a:r>
                      <a:r>
                        <a:rPr lang="en-AU" sz="1000" b="0" i="0" u="none" strike="noStrike" dirty="0">
                          <a:solidFill>
                            <a:srgbClr val="000000"/>
                          </a:solidFill>
                          <a:effectLst/>
                          <a:latin typeface="Calibri Light" panose="020F0302020204030204" pitchFamily="34" charset="0"/>
                        </a:rPr>
                        <a:t> </a:t>
                      </a:r>
                    </a:p>
                  </a:txBody>
                  <a:tcPr marL="85725" marR="9525" marT="9525" anchor="ctr"/>
                </a:tc>
                <a:extLst>
                  <a:ext uri="{0D108BD9-81ED-4DB2-BD59-A6C34878D82A}">
                    <a16:rowId xmlns:a16="http://schemas.microsoft.com/office/drawing/2014/main" val="3172864423"/>
                  </a:ext>
                </a:extLst>
              </a:tr>
              <a:tr h="626380">
                <a:tc>
                  <a:txBody>
                    <a:bodyPr/>
                    <a:lstStyle/>
                    <a:p>
                      <a:pPr marL="0" algn="l" defTabSz="914400" rtl="0" eaLnBrk="1" fontAlgn="ctr" latinLnBrk="0" hangingPunct="1"/>
                      <a:r>
                        <a:rPr lang="en-AU" sz="1200" b="1" i="0" u="none" strike="noStrike" kern="1200" dirty="0">
                          <a:solidFill>
                            <a:srgbClr val="000000"/>
                          </a:solidFill>
                          <a:effectLst/>
                          <a:latin typeface="Calibri Light" panose="020F0302020204030204" pitchFamily="34" charset="0"/>
                          <a:ea typeface="+mn-ea"/>
                          <a:cs typeface="+mn-cs"/>
                        </a:rPr>
                        <a:t>Increased on campus cohort</a:t>
                      </a:r>
                    </a:p>
                    <a:p>
                      <a:pPr marL="96838"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788331740"/>
                  </a:ext>
                </a:extLst>
              </a:tr>
            </a:tbl>
          </a:graphicData>
        </a:graphic>
      </p:graphicFrame>
      <p:graphicFrame>
        <p:nvGraphicFramePr>
          <p:cNvPr id="10" name="Table 9">
            <a:extLst>
              <a:ext uri="{FF2B5EF4-FFF2-40B4-BE49-F238E27FC236}">
                <a16:creationId xmlns:a16="http://schemas.microsoft.com/office/drawing/2014/main" id="{BB912524-09F1-AB44-9E38-DEECA7427AB7}"/>
              </a:ext>
            </a:extLst>
          </p:cNvPr>
          <p:cNvGraphicFramePr>
            <a:graphicFrameLocks noGrp="1"/>
          </p:cNvGraphicFramePr>
          <p:nvPr>
            <p:extLst>
              <p:ext uri="{D42A27DB-BD31-4B8C-83A1-F6EECF244321}">
                <p14:modId xmlns:p14="http://schemas.microsoft.com/office/powerpoint/2010/main" val="2628211742"/>
              </p:ext>
            </p:extLst>
          </p:nvPr>
        </p:nvGraphicFramePr>
        <p:xfrm>
          <a:off x="3236902" y="1960184"/>
          <a:ext cx="2563091" cy="4005253"/>
        </p:xfrm>
        <a:graphic>
          <a:graphicData uri="http://schemas.openxmlformats.org/drawingml/2006/table">
            <a:tbl>
              <a:tblPr firstRow="1" bandRow="1">
                <a:tableStyleId>{5C22544A-7EE6-4342-B048-85BDC9FD1C3A}</a:tableStyleId>
              </a:tblPr>
              <a:tblGrid>
                <a:gridCol w="2563091">
                  <a:extLst>
                    <a:ext uri="{9D8B030D-6E8A-4147-A177-3AD203B41FA5}">
                      <a16:colId xmlns:a16="http://schemas.microsoft.com/office/drawing/2014/main" val="1465175841"/>
                    </a:ext>
                  </a:extLst>
                </a:gridCol>
              </a:tblGrid>
              <a:tr h="398714">
                <a:tc>
                  <a:txBody>
                    <a:bodyPr/>
                    <a:lstStyle/>
                    <a:p>
                      <a:r>
                        <a:rPr lang="en-AU">
                          <a:highlight>
                            <a:srgbClr val="7AB800"/>
                          </a:highlight>
                        </a:rPr>
                        <a:t>2025 Objective</a:t>
                      </a:r>
                    </a:p>
                  </a:txBody>
                  <a:tcPr>
                    <a:solidFill>
                      <a:srgbClr val="7AB800"/>
                    </a:solidFill>
                  </a:tcPr>
                </a:tc>
                <a:extLst>
                  <a:ext uri="{0D108BD9-81ED-4DB2-BD59-A6C34878D82A}">
                    <a16:rowId xmlns:a16="http://schemas.microsoft.com/office/drawing/2014/main" val="3136662381"/>
                  </a:ext>
                </a:extLst>
              </a:tr>
              <a:tr h="892302">
                <a:tc>
                  <a:txBody>
                    <a:bodyPr/>
                    <a:lstStyle/>
                    <a:p>
                      <a:pPr algn="l" fontAlgn="ctr"/>
                      <a:r>
                        <a:rPr lang="en-AU" sz="1200" b="1" i="0" u="none" strike="noStrike" dirty="0">
                          <a:solidFill>
                            <a:srgbClr val="000000"/>
                          </a:solidFill>
                          <a:effectLst/>
                          <a:latin typeface="Calibri Light" panose="020F0302020204030204" pitchFamily="34" charset="0"/>
                        </a:rPr>
                        <a:t>Increased staff satisfaction at work</a:t>
                      </a:r>
                      <a:r>
                        <a:rPr lang="en-AU" sz="1000" b="0" i="0" u="none" strike="noStrike" dirty="0">
                          <a:solidFill>
                            <a:srgbClr val="000000"/>
                          </a:solidFill>
                          <a:effectLst/>
                          <a:latin typeface="Calibri Light" panose="020F0302020204030204" pitchFamily="34" charset="0"/>
                        </a:rPr>
                        <a:t> </a:t>
                      </a: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890767650"/>
                  </a:ext>
                </a:extLst>
              </a:tr>
              <a:tr h="919330">
                <a:tc>
                  <a:txBody>
                    <a:bodyPr/>
                    <a:lstStyle/>
                    <a:p>
                      <a:pPr algn="l" fontAlgn="ctr"/>
                      <a:r>
                        <a:rPr lang="en-AU" sz="1200" b="1" i="0" u="none" strike="noStrike" dirty="0">
                          <a:solidFill>
                            <a:srgbClr val="000000"/>
                          </a:solidFill>
                          <a:effectLst/>
                          <a:latin typeface="Calibri Light" panose="020F0302020204030204" pitchFamily="34" charset="0"/>
                        </a:rPr>
                        <a:t>Maintaining a diverse staff cohort </a:t>
                      </a: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379385010"/>
                  </a:ext>
                </a:extLst>
              </a:tr>
              <a:tr h="974125">
                <a:tc>
                  <a:txBody>
                    <a:bodyPr/>
                    <a:lstStyle/>
                    <a:p>
                      <a:pPr algn="l" fontAlgn="ctr"/>
                      <a:r>
                        <a:rPr lang="en-AU" sz="1200" b="1" i="0" u="none" strike="noStrike" dirty="0">
                          <a:solidFill>
                            <a:srgbClr val="000000"/>
                          </a:solidFill>
                          <a:effectLst/>
                          <a:latin typeface="Calibri Light" panose="020F0302020204030204" pitchFamily="34" charset="0"/>
                        </a:rPr>
                        <a:t>Staff have safe workloads and are able to manage their work/life balance</a:t>
                      </a:r>
                      <a:r>
                        <a:rPr lang="en-AU" sz="1000" b="0" i="0" u="none" strike="noStrike" dirty="0">
                          <a:solidFill>
                            <a:srgbClr val="000000"/>
                          </a:solidFill>
                          <a:effectLst/>
                          <a:latin typeface="Calibri Light" panose="020F0302020204030204" pitchFamily="34" charset="0"/>
                        </a:rPr>
                        <a:t> </a:t>
                      </a: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2238376996"/>
                  </a:ext>
                </a:extLst>
              </a:tr>
              <a:tr h="820782">
                <a:tc>
                  <a:txBody>
                    <a:bodyPr/>
                    <a:lstStyle/>
                    <a:p>
                      <a:pPr algn="l" fontAlgn="ctr"/>
                      <a:r>
                        <a:rPr lang="en-AU" sz="1200" b="1" i="0" u="none" strike="noStrike" dirty="0">
                          <a:solidFill>
                            <a:srgbClr val="000000"/>
                          </a:solidFill>
                          <a:effectLst/>
                          <a:latin typeface="Calibri Light" panose="020F0302020204030204" pitchFamily="34" charset="0"/>
                        </a:rPr>
                        <a:t>Staff are safe in their work environment </a:t>
                      </a: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921623995"/>
                  </a:ext>
                </a:extLst>
              </a:tr>
            </a:tbl>
          </a:graphicData>
        </a:graphic>
      </p:graphicFrame>
      <p:sp>
        <p:nvSpPr>
          <p:cNvPr id="11" name="Title 1">
            <a:extLst>
              <a:ext uri="{FF2B5EF4-FFF2-40B4-BE49-F238E27FC236}">
                <a16:creationId xmlns:a16="http://schemas.microsoft.com/office/drawing/2014/main" id="{87274AC5-DD1E-82CC-2C06-8583FB3E3D53}"/>
              </a:ext>
            </a:extLst>
          </p:cNvPr>
          <p:cNvSpPr txBox="1">
            <a:spLocks/>
          </p:cNvSpPr>
          <p:nvPr/>
        </p:nvSpPr>
        <p:spPr>
          <a:xfrm>
            <a:off x="3220412" y="1119676"/>
            <a:ext cx="2538196" cy="8128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786384">
              <a:spcAft>
                <a:spcPts val="600"/>
              </a:spcAft>
            </a:pPr>
            <a:r>
              <a:rPr lang="en-AU" sz="1800" kern="1200">
                <a:solidFill>
                  <a:schemeClr val="tx1"/>
                </a:solidFill>
                <a:latin typeface="+mj-lt"/>
                <a:ea typeface="+mj-ea"/>
                <a:cs typeface="+mj-cs"/>
              </a:rPr>
              <a:t>Staff Satisfaction and Safe Work</a:t>
            </a:r>
            <a:endParaRPr lang="en-AU" sz="1800"/>
          </a:p>
        </p:txBody>
      </p:sp>
      <p:sp>
        <p:nvSpPr>
          <p:cNvPr id="12" name="Title 1">
            <a:extLst>
              <a:ext uri="{FF2B5EF4-FFF2-40B4-BE49-F238E27FC236}">
                <a16:creationId xmlns:a16="http://schemas.microsoft.com/office/drawing/2014/main" id="{07826D8C-6773-D80E-0AB2-361CAF6D2600}"/>
              </a:ext>
            </a:extLst>
          </p:cNvPr>
          <p:cNvSpPr txBox="1">
            <a:spLocks/>
          </p:cNvSpPr>
          <p:nvPr/>
        </p:nvSpPr>
        <p:spPr>
          <a:xfrm>
            <a:off x="6151127" y="1007051"/>
            <a:ext cx="2823509" cy="11512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786384">
              <a:spcAft>
                <a:spcPts val="600"/>
              </a:spcAft>
            </a:pPr>
            <a:r>
              <a:rPr lang="en-AU" sz="1800" kern="1200">
                <a:solidFill>
                  <a:schemeClr val="tx1"/>
                </a:solidFill>
                <a:latin typeface="+mj-lt"/>
                <a:ea typeface="+mj-ea"/>
                <a:cs typeface="+mj-cs"/>
              </a:rPr>
              <a:t>Meeting our Critical Compliance &amp; Regulatory Obligation</a:t>
            </a:r>
            <a:endParaRPr lang="en-AU" sz="1800"/>
          </a:p>
        </p:txBody>
      </p:sp>
      <p:graphicFrame>
        <p:nvGraphicFramePr>
          <p:cNvPr id="13" name="Table 12">
            <a:extLst>
              <a:ext uri="{FF2B5EF4-FFF2-40B4-BE49-F238E27FC236}">
                <a16:creationId xmlns:a16="http://schemas.microsoft.com/office/drawing/2014/main" id="{4DB9E607-EB71-01C4-8F04-EE7CEBB62BF4}"/>
              </a:ext>
            </a:extLst>
          </p:cNvPr>
          <p:cNvGraphicFramePr>
            <a:graphicFrameLocks noGrp="1"/>
          </p:cNvGraphicFramePr>
          <p:nvPr>
            <p:extLst>
              <p:ext uri="{D42A27DB-BD31-4B8C-83A1-F6EECF244321}">
                <p14:modId xmlns:p14="http://schemas.microsoft.com/office/powerpoint/2010/main" val="1720547962"/>
              </p:ext>
            </p:extLst>
          </p:nvPr>
        </p:nvGraphicFramePr>
        <p:xfrm>
          <a:off x="6099727" y="1960184"/>
          <a:ext cx="2563091" cy="3706966"/>
        </p:xfrm>
        <a:graphic>
          <a:graphicData uri="http://schemas.openxmlformats.org/drawingml/2006/table">
            <a:tbl>
              <a:tblPr firstRow="1" bandRow="1">
                <a:tableStyleId>{5C22544A-7EE6-4342-B048-85BDC9FD1C3A}</a:tableStyleId>
              </a:tblPr>
              <a:tblGrid>
                <a:gridCol w="2563091">
                  <a:extLst>
                    <a:ext uri="{9D8B030D-6E8A-4147-A177-3AD203B41FA5}">
                      <a16:colId xmlns:a16="http://schemas.microsoft.com/office/drawing/2014/main" val="1465175841"/>
                    </a:ext>
                  </a:extLst>
                </a:gridCol>
              </a:tblGrid>
              <a:tr h="404846">
                <a:tc>
                  <a:txBody>
                    <a:bodyPr/>
                    <a:lstStyle/>
                    <a:p>
                      <a:r>
                        <a:rPr lang="en-AU">
                          <a:highlight>
                            <a:srgbClr val="7AB800"/>
                          </a:highlight>
                        </a:rPr>
                        <a:t>2025 Objective</a:t>
                      </a:r>
                    </a:p>
                  </a:txBody>
                  <a:tcPr>
                    <a:solidFill>
                      <a:srgbClr val="7AB800"/>
                    </a:solidFill>
                  </a:tcPr>
                </a:tc>
                <a:extLst>
                  <a:ext uri="{0D108BD9-81ED-4DB2-BD59-A6C34878D82A}">
                    <a16:rowId xmlns:a16="http://schemas.microsoft.com/office/drawing/2014/main" val="3136662381"/>
                  </a:ext>
                </a:extLst>
              </a:tr>
              <a:tr h="626380">
                <a:tc>
                  <a:txBody>
                    <a:bodyPr/>
                    <a:lstStyle/>
                    <a:p>
                      <a:pPr algn="l" fontAlgn="ctr"/>
                      <a:r>
                        <a:rPr lang="en-AU" sz="1200" b="1" i="0" u="none" strike="noStrike" dirty="0">
                          <a:solidFill>
                            <a:srgbClr val="000000"/>
                          </a:solidFill>
                          <a:effectLst/>
                          <a:latin typeface="Calibri Light" panose="020F0302020204030204" pitchFamily="34" charset="0"/>
                        </a:rPr>
                        <a:t>Meeting the accreditation requirements as a Table A university</a:t>
                      </a: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890767650"/>
                  </a:ext>
                </a:extLst>
              </a:tr>
              <a:tr h="919330">
                <a:tc>
                  <a:txBody>
                    <a:bodyPr/>
                    <a:lstStyle/>
                    <a:p>
                      <a:pPr algn="l" fontAlgn="ctr"/>
                      <a:r>
                        <a:rPr lang="en-AU" sz="1200" b="1" i="0" u="none" strike="noStrike" dirty="0">
                          <a:solidFill>
                            <a:srgbClr val="000000"/>
                          </a:solidFill>
                          <a:effectLst/>
                          <a:latin typeface="Calibri Light" panose="020F0302020204030204" pitchFamily="34" charset="0"/>
                        </a:rPr>
                        <a:t>Meeting the research activity requirements to maintain university status</a:t>
                      </a:r>
                      <a:endParaRPr lang="en-AU" sz="1000" b="0" i="0" u="none" strike="noStrike" dirty="0">
                        <a:solidFill>
                          <a:srgbClr val="000000"/>
                        </a:solidFill>
                        <a:effectLst/>
                        <a:latin typeface="Calibri Light" panose="020F0302020204030204" pitchFamily="34" charset="0"/>
                      </a:endParaRPr>
                    </a:p>
                    <a:p>
                      <a:pPr marL="171450" marR="0" lvl="0"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3379385010"/>
                  </a:ext>
                </a:extLst>
              </a:tr>
              <a:tr h="653168">
                <a:tc>
                  <a:txBody>
                    <a:bodyPr/>
                    <a:lstStyle/>
                    <a:p>
                      <a:pPr algn="l" fontAlgn="ctr"/>
                      <a:r>
                        <a:rPr lang="en-AU" sz="1200" b="1" i="0" u="none" strike="noStrike" dirty="0">
                          <a:solidFill>
                            <a:srgbClr val="000000"/>
                          </a:solidFill>
                          <a:effectLst/>
                          <a:latin typeface="Calibri Light" panose="020F0302020204030204" pitchFamily="34" charset="0"/>
                        </a:rPr>
                        <a:t>Meeting our requirements of professional accrediting bodies</a:t>
                      </a:r>
                    </a:p>
                    <a:p>
                      <a:pPr marL="0" indent="0" algn="l" fontAlgn="ctr">
                        <a:buFont typeface="Arial" panose="020B0604020202020204" pitchFamily="34" charset="0"/>
                        <a:buNone/>
                      </a:pPr>
                      <a:endParaRPr lang="en-AU" sz="1000" b="0" i="0" u="none" strike="noStrike" dirty="0">
                        <a:solidFill>
                          <a:srgbClr val="000000"/>
                        </a:solidFill>
                        <a:effectLst/>
                        <a:latin typeface="Calibri Light" panose="020F0302020204030204" pitchFamily="34" charset="0"/>
                      </a:endParaRPr>
                    </a:p>
                    <a:p>
                      <a:pPr marL="171450" indent="-171450" algn="l" fontAlgn="ctr">
                        <a:buFont typeface="Arial" panose="020B0604020202020204" pitchFamily="34" charset="0"/>
                        <a:buChar char="•"/>
                      </a:pPr>
                      <a:endParaRPr lang="en-AU" sz="1000" b="0" i="0" u="none" strike="noStrike" dirty="0">
                        <a:solidFill>
                          <a:srgbClr val="000000"/>
                        </a:solidFill>
                        <a:effectLst/>
                        <a:latin typeface="Calibri Light" panose="020F0302020204030204" pitchFamily="34" charset="0"/>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2238376996"/>
                  </a:ext>
                </a:extLst>
              </a:tr>
              <a:tr h="653168">
                <a:tc>
                  <a:txBody>
                    <a:bodyPr/>
                    <a:lstStyle/>
                    <a:p>
                      <a:pPr algn="l" fontAlgn="ctr"/>
                      <a:r>
                        <a:rPr lang="en-AU" sz="1200" b="1" i="0" u="none" strike="noStrike" kern="1200" dirty="0">
                          <a:solidFill>
                            <a:srgbClr val="000000"/>
                          </a:solidFill>
                          <a:effectLst/>
                          <a:latin typeface="Calibri Light" panose="020F0302020204030204" pitchFamily="34" charset="0"/>
                          <a:ea typeface="+mn-ea"/>
                          <a:cs typeface="+mn-cs"/>
                        </a:rPr>
                        <a:t>Meeting our obligations to our industry and community</a:t>
                      </a:r>
                    </a:p>
                    <a:p>
                      <a:pPr marL="0" indent="0" algn="l" fontAlgn="ctr">
                        <a:buFont typeface="Arial" panose="020B0604020202020204" pitchFamily="34" charset="0"/>
                        <a:buNone/>
                      </a:pPr>
                      <a:endParaRPr lang="en-AU" sz="1000" b="0" i="0" u="none" strike="noStrike" kern="1200" dirty="0">
                        <a:solidFill>
                          <a:srgbClr val="000000"/>
                        </a:solidFill>
                        <a:effectLst/>
                        <a:latin typeface="Calibri Light" panose="020F0302020204030204" pitchFamily="34" charset="0"/>
                        <a:ea typeface="+mn-ea"/>
                        <a:cs typeface="+mn-cs"/>
                      </a:endParaRPr>
                    </a:p>
                    <a:p>
                      <a:pPr marL="171450" indent="-171450" algn="l" fontAlgn="ctr">
                        <a:buFont typeface="Arial" panose="020B0604020202020204" pitchFamily="34" charset="0"/>
                        <a:buChar char="•"/>
                      </a:pPr>
                      <a:endParaRPr lang="en-AU" sz="1000" b="0" i="0" u="none" strike="noStrike" kern="1200" dirty="0">
                        <a:solidFill>
                          <a:srgbClr val="000000"/>
                        </a:solidFill>
                        <a:effectLst/>
                        <a:latin typeface="Calibri Light" panose="020F0302020204030204" pitchFamily="34" charset="0"/>
                        <a:ea typeface="+mn-ea"/>
                        <a:cs typeface="+mn-cs"/>
                      </a:endParaRPr>
                    </a:p>
                    <a:p>
                      <a:pPr algn="l" fontAlgn="ctr"/>
                      <a:endParaRPr lang="en-AU" sz="1000" b="0" i="0" u="none" strike="noStrike" dirty="0">
                        <a:solidFill>
                          <a:srgbClr val="000000"/>
                        </a:solidFill>
                        <a:effectLst/>
                        <a:latin typeface="Calibri Light" panose="020F0302020204030204" pitchFamily="34" charset="0"/>
                      </a:endParaRPr>
                    </a:p>
                  </a:txBody>
                  <a:tcPr marL="85725" marR="9525" marT="9525" anchor="ctr"/>
                </a:tc>
                <a:extLst>
                  <a:ext uri="{0D108BD9-81ED-4DB2-BD59-A6C34878D82A}">
                    <a16:rowId xmlns:a16="http://schemas.microsoft.com/office/drawing/2014/main" val="1483259661"/>
                  </a:ext>
                </a:extLst>
              </a:tr>
            </a:tbl>
          </a:graphicData>
        </a:graphic>
      </p:graphicFrame>
      <p:sp>
        <p:nvSpPr>
          <p:cNvPr id="14" name="TextBox 13">
            <a:extLst>
              <a:ext uri="{FF2B5EF4-FFF2-40B4-BE49-F238E27FC236}">
                <a16:creationId xmlns:a16="http://schemas.microsoft.com/office/drawing/2014/main" id="{68AA4FA0-3AFF-64A3-EC37-9D91AB7E13CA}"/>
              </a:ext>
            </a:extLst>
          </p:cNvPr>
          <p:cNvSpPr txBox="1"/>
          <p:nvPr/>
        </p:nvSpPr>
        <p:spPr>
          <a:xfrm>
            <a:off x="3656213" y="61485"/>
            <a:ext cx="3725059" cy="369332"/>
          </a:xfrm>
          <a:prstGeom prst="rect">
            <a:avLst/>
          </a:prstGeom>
          <a:solidFill>
            <a:schemeClr val="tx1"/>
          </a:solidFill>
        </p:spPr>
        <p:txBody>
          <a:bodyPr wrap="none" rtlCol="0">
            <a:spAutoFit/>
          </a:bodyPr>
          <a:lstStyle/>
          <a:p>
            <a:r>
              <a:rPr lang="en-AU" dirty="0">
                <a:solidFill>
                  <a:schemeClr val="bg1"/>
                </a:solidFill>
              </a:rPr>
              <a:t>2024 UNE Business Plan Objectives</a:t>
            </a:r>
          </a:p>
        </p:txBody>
      </p:sp>
    </p:spTree>
    <p:extLst>
      <p:ext uri="{BB962C8B-B14F-4D97-AF65-F5344CB8AC3E}">
        <p14:creationId xmlns:p14="http://schemas.microsoft.com/office/powerpoint/2010/main" val="1851527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94355CD-CC5B-01C8-BA44-778C928E726D}"/>
              </a:ext>
            </a:extLst>
          </p:cNvPr>
          <p:cNvPicPr>
            <a:picLocks noChangeAspect="1"/>
          </p:cNvPicPr>
          <p:nvPr/>
        </p:nvPicPr>
        <p:blipFill>
          <a:blip r:embed="rId2"/>
          <a:stretch>
            <a:fillRect/>
          </a:stretch>
        </p:blipFill>
        <p:spPr>
          <a:xfrm>
            <a:off x="477078" y="1407983"/>
            <a:ext cx="3630882" cy="5189351"/>
          </a:xfrm>
          <a:prstGeom prst="rect">
            <a:avLst/>
          </a:prstGeom>
        </p:spPr>
      </p:pic>
      <p:sp>
        <p:nvSpPr>
          <p:cNvPr id="2" name="TextBox 1">
            <a:extLst>
              <a:ext uri="{FF2B5EF4-FFF2-40B4-BE49-F238E27FC236}">
                <a16:creationId xmlns:a16="http://schemas.microsoft.com/office/drawing/2014/main" id="{3CBAF15B-6C93-7C22-BBB7-0842E57C2DE0}"/>
              </a:ext>
            </a:extLst>
          </p:cNvPr>
          <p:cNvSpPr txBox="1"/>
          <p:nvPr/>
        </p:nvSpPr>
        <p:spPr>
          <a:xfrm>
            <a:off x="624860" y="260666"/>
            <a:ext cx="11131826" cy="707886"/>
          </a:xfrm>
          <a:prstGeom prst="rect">
            <a:avLst/>
          </a:prstGeom>
          <a:noFill/>
        </p:spPr>
        <p:txBody>
          <a:bodyPr wrap="square" rtlCol="0">
            <a:spAutoFit/>
          </a:bodyPr>
          <a:lstStyle/>
          <a:p>
            <a:pPr algn="ctr"/>
            <a:r>
              <a:rPr lang="en-AU" sz="2000" b="1" dirty="0"/>
              <a:t>UNE’s Critical Priorities and Business Plan Objectives flow down into </a:t>
            </a:r>
          </a:p>
          <a:p>
            <a:pPr algn="ctr"/>
            <a:r>
              <a:rPr lang="en-AU" sz="2000" b="1" dirty="0"/>
              <a:t>portfolios, directorates, teams and individual performance plans</a:t>
            </a:r>
          </a:p>
        </p:txBody>
      </p:sp>
      <p:sp>
        <p:nvSpPr>
          <p:cNvPr id="3" name="TextBox 2">
            <a:extLst>
              <a:ext uri="{FF2B5EF4-FFF2-40B4-BE49-F238E27FC236}">
                <a16:creationId xmlns:a16="http://schemas.microsoft.com/office/drawing/2014/main" id="{067526F3-8A6A-389C-2235-B84BF8FBC52D}"/>
              </a:ext>
            </a:extLst>
          </p:cNvPr>
          <p:cNvSpPr txBox="1"/>
          <p:nvPr/>
        </p:nvSpPr>
        <p:spPr>
          <a:xfrm>
            <a:off x="370740" y="1038651"/>
            <a:ext cx="4555222" cy="369332"/>
          </a:xfrm>
          <a:prstGeom prst="rect">
            <a:avLst/>
          </a:prstGeom>
          <a:noFill/>
        </p:spPr>
        <p:txBody>
          <a:bodyPr wrap="square" rtlCol="0">
            <a:spAutoFit/>
          </a:bodyPr>
          <a:lstStyle/>
          <a:p>
            <a:r>
              <a:rPr lang="en-AU" dirty="0"/>
              <a:t>Example: Chief Operating Officer portfolio</a:t>
            </a:r>
          </a:p>
        </p:txBody>
      </p:sp>
      <p:sp>
        <p:nvSpPr>
          <p:cNvPr id="5" name="TextBox 4">
            <a:extLst>
              <a:ext uri="{FF2B5EF4-FFF2-40B4-BE49-F238E27FC236}">
                <a16:creationId xmlns:a16="http://schemas.microsoft.com/office/drawing/2014/main" id="{92AE3775-27B6-7FB5-ECB2-7248B2756BBA}"/>
              </a:ext>
            </a:extLst>
          </p:cNvPr>
          <p:cNvSpPr txBox="1"/>
          <p:nvPr/>
        </p:nvSpPr>
        <p:spPr>
          <a:xfrm>
            <a:off x="6680270" y="1022514"/>
            <a:ext cx="4469509" cy="369332"/>
          </a:xfrm>
          <a:prstGeom prst="rect">
            <a:avLst/>
          </a:prstGeom>
          <a:noFill/>
        </p:spPr>
        <p:txBody>
          <a:bodyPr wrap="square" rtlCol="0">
            <a:spAutoFit/>
          </a:bodyPr>
          <a:lstStyle/>
          <a:p>
            <a:r>
              <a:rPr lang="en-AU" dirty="0"/>
              <a:t>Example: Deputy Vice-Chancellor portfolio</a:t>
            </a:r>
          </a:p>
        </p:txBody>
      </p:sp>
      <p:pic>
        <p:nvPicPr>
          <p:cNvPr id="7" name="Picture 6">
            <a:extLst>
              <a:ext uri="{FF2B5EF4-FFF2-40B4-BE49-F238E27FC236}">
                <a16:creationId xmlns:a16="http://schemas.microsoft.com/office/drawing/2014/main" id="{376C8986-5895-A5ED-1F64-913FDCDF3EEC}"/>
              </a:ext>
            </a:extLst>
          </p:cNvPr>
          <p:cNvPicPr>
            <a:picLocks noChangeAspect="1"/>
          </p:cNvPicPr>
          <p:nvPr/>
        </p:nvPicPr>
        <p:blipFill rotWithShape="1">
          <a:blip r:embed="rId3"/>
          <a:srcRect b="3887"/>
          <a:stretch/>
        </p:blipFill>
        <p:spPr>
          <a:xfrm>
            <a:off x="6680270" y="1445808"/>
            <a:ext cx="3503337" cy="5093876"/>
          </a:xfrm>
          <a:prstGeom prst="rect">
            <a:avLst/>
          </a:prstGeom>
        </p:spPr>
      </p:pic>
    </p:spTree>
    <p:extLst>
      <p:ext uri="{BB962C8B-B14F-4D97-AF65-F5344CB8AC3E}">
        <p14:creationId xmlns:p14="http://schemas.microsoft.com/office/powerpoint/2010/main" val="4293062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BA879B-E675-77E0-9858-948673C00081}"/>
              </a:ext>
            </a:extLst>
          </p:cNvPr>
          <p:cNvSpPr txBox="1"/>
          <p:nvPr/>
        </p:nvSpPr>
        <p:spPr>
          <a:xfrm>
            <a:off x="318654" y="737951"/>
            <a:ext cx="11554691" cy="4955203"/>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Leadership 360 Review (Sept 2023 – July 2024)</a:t>
            </a:r>
            <a:endParaRPr lang="en-US" b="1" u="sng">
              <a:latin typeface="Calibri" panose="020F0502020204030204" pitchFamily="34" charset="0"/>
              <a:cs typeface="Calibri" panose="020F0502020204030204" pitchFamily="34" charset="0"/>
            </a:endParaRPr>
          </a:p>
          <a:p>
            <a:endParaRPr lang="en-US">
              <a:latin typeface="Calibri" panose="020F0502020204030204" pitchFamily="34" charset="0"/>
              <a:cs typeface="Calibri" panose="020F0502020204030204" pitchFamily="34" charset="0"/>
            </a:endParaRPr>
          </a:p>
          <a:p>
            <a:r>
              <a:rPr lang="en-US" sz="1400">
                <a:latin typeface="Calibri" panose="020F0502020204030204" pitchFamily="34" charset="0"/>
                <a:cs typeface="Calibri" panose="020F0502020204030204" pitchFamily="34" charset="0"/>
              </a:rPr>
              <a:t>UNE engaged Peter Berry Consultancy to </a:t>
            </a:r>
            <a:r>
              <a:rPr lang="en-AU" sz="1400">
                <a:latin typeface="Calibri" panose="020F0502020204030204" pitchFamily="34" charset="0"/>
                <a:cs typeface="Calibri" panose="020F0502020204030204" pitchFamily="34" charset="0"/>
              </a:rPr>
              <a:t>to conduct a 360 Leadership Assessment for UNE Executive and designated senior leaders.  This involved:</a:t>
            </a:r>
            <a:endParaRPr lang="en-US" sz="140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400">
                <a:latin typeface="Calibri" panose="020F0502020204030204" pitchFamily="34" charset="0"/>
                <a:cs typeface="Calibri" panose="020F0502020204030204" pitchFamily="34" charset="0"/>
              </a:rPr>
              <a:t>A 360 survey for leaders and individual report generation</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Individual leader reports to facilitate development conversations</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Individual debrief sessions on each person’s results including development action planning</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Aggregated 360 report for cohorts for thematic reports and training needs analysis </a:t>
            </a:r>
          </a:p>
          <a:p>
            <a:pPr marL="285750" indent="-285750">
              <a:buFont typeface="Arial" panose="020B0604020202020204" pitchFamily="34" charset="0"/>
              <a:buChar char="•"/>
            </a:pPr>
            <a:r>
              <a:rPr lang="en-US" sz="1400">
                <a:latin typeface="Calibri" panose="020F0502020204030204" pitchFamily="34" charset="0"/>
                <a:cs typeface="Calibri" panose="020F0502020204030204" pitchFamily="34" charset="0"/>
              </a:rPr>
              <a:t>Group briefing and introduction session on the process</a:t>
            </a:r>
          </a:p>
          <a:p>
            <a:pPr marL="285750" indent="-285750">
              <a:buFont typeface="Arial" panose="020B0604020202020204" pitchFamily="34" charset="0"/>
              <a:buChar char="•"/>
            </a:pPr>
            <a:r>
              <a:rPr lang="en-US" sz="1400">
                <a:latin typeface="Calibri" panose="020F0502020204030204" pitchFamily="34" charset="0"/>
                <a:cs typeface="Calibri" panose="020F0502020204030204" pitchFamily="34" charset="0"/>
              </a:rPr>
              <a:t>Thematic report and training needs analysis for Executive team</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Implementation roadmap</a:t>
            </a:r>
          </a:p>
          <a:p>
            <a:endParaRPr lang="en-AU" sz="1400">
              <a:latin typeface="Calibri" panose="020F0502020204030204" pitchFamily="34" charset="0"/>
              <a:cs typeface="Calibri" panose="020F0502020204030204" pitchFamily="34" charset="0"/>
            </a:endParaRPr>
          </a:p>
          <a:p>
            <a:pPr algn="just" fontAlgn="base"/>
            <a:r>
              <a:rPr lang="en-AU"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survey tool focused on the key leadership success factors that will assist this leadership group to be more effective and empathetic leaders of an organisation that </a:t>
            </a:r>
            <a:r>
              <a:rPr lang="en-AU" sz="1400">
                <a:effectLst/>
                <a:latin typeface="Calibri" panose="020F0502020204030204" pitchFamily="34" charset="0"/>
                <a:ea typeface="Times New Roman" panose="02020603050405020304" pitchFamily="18" charset="0"/>
                <a:cs typeface="Calibri" panose="020F0502020204030204" pitchFamily="34" charset="0"/>
              </a:rPr>
              <a:t>prioritises </a:t>
            </a:r>
            <a:r>
              <a:rPr lang="en-AU"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trust,</a:t>
            </a:r>
            <a:r>
              <a:rPr lang="en-AU" sz="1400">
                <a:latin typeface="Calibri" panose="020F0502020204030204" pitchFamily="34" charset="0"/>
                <a:ea typeface="Times New Roman" panose="02020603050405020304" pitchFamily="18" charset="0"/>
                <a:cs typeface="Calibri" panose="020F0502020204030204" pitchFamily="34" charset="0"/>
              </a:rPr>
              <a:t> </a:t>
            </a:r>
            <a:r>
              <a:rPr lang="en-AU"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respect and psychological safety in the workplace and </a:t>
            </a:r>
            <a:r>
              <a:rPr lang="en-AU" sz="1400">
                <a:effectLst/>
                <a:latin typeface="Calibri" panose="020F0502020204030204" pitchFamily="34" charset="0"/>
                <a:ea typeface="Times New Roman" panose="02020603050405020304" pitchFamily="18" charset="0"/>
                <a:cs typeface="Calibri" panose="020F0502020204030204" pitchFamily="34" charset="0"/>
              </a:rPr>
              <a:t>to</a:t>
            </a:r>
          </a:p>
          <a:p>
            <a:pPr lvl="0" algn="just" fontAlgn="base">
              <a:buSzPts val="1000"/>
              <a:tabLst>
                <a:tab pos="457200" algn="l"/>
              </a:tabLst>
            </a:pPr>
            <a:r>
              <a:rPr lang="en-AU" sz="1400">
                <a:effectLst/>
                <a:latin typeface="Calibri" panose="020F0502020204030204" pitchFamily="34" charset="0"/>
                <a:ea typeface="Times New Roman" panose="02020603050405020304" pitchFamily="18" charset="0"/>
                <a:cs typeface="Calibri" panose="020F0502020204030204" pitchFamily="34" charset="0"/>
              </a:rPr>
              <a:t>build </a:t>
            </a:r>
            <a:r>
              <a:rPr lang="en-AU"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safety leadership capability across all levels of the organisation. </a:t>
            </a:r>
            <a:endParaRPr lang="en-AU" sz="1400">
              <a:effectLst/>
              <a:latin typeface="Calibri" panose="020F0502020204030204" pitchFamily="34" charset="0"/>
              <a:ea typeface="Times New Roman" panose="02020603050405020304" pitchFamily="18" charset="0"/>
              <a:cs typeface="Calibri" panose="020F0502020204030204" pitchFamily="34" charset="0"/>
            </a:endParaRPr>
          </a:p>
          <a:p>
            <a:endParaRPr lang="en-AU" sz="1400">
              <a:latin typeface="Calibri" panose="020F0502020204030204" pitchFamily="34" charset="0"/>
              <a:cs typeface="Calibri" panose="020F0502020204030204" pitchFamily="34" charset="0"/>
            </a:endParaRPr>
          </a:p>
          <a:p>
            <a:r>
              <a:rPr lang="en-AU" sz="1400">
                <a:latin typeface="Calibri" panose="020F0502020204030204" pitchFamily="34" charset="0"/>
                <a:cs typeface="Calibri" panose="020F0502020204030204" pitchFamily="34" charset="0"/>
              </a:rPr>
              <a:t>The leadership review was finalised in April 2024 and the thematic reports presented by PBC to Executive July 2024.  The University is in the process of translating the implementation into actions with priorities being:</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Supporting leaders to address themes across their areas</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Mapping needs with training offerings</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Encouraging better utilisation of EAP My Coach program for executive coaching</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Establishing a mentoring program for existing and emerging leaders</a:t>
            </a:r>
          </a:p>
          <a:p>
            <a:pPr marL="285750" indent="-285750">
              <a:buFont typeface="Arial" panose="020B0604020202020204" pitchFamily="34" charset="0"/>
              <a:buChar char="•"/>
            </a:pPr>
            <a:r>
              <a:rPr lang="en-AU" sz="1400">
                <a:latin typeface="Calibri" panose="020F0502020204030204" pitchFamily="34" charset="0"/>
                <a:cs typeface="Calibri" panose="020F0502020204030204" pitchFamily="34" charset="0"/>
              </a:rPr>
              <a:t>Encouraging participation in the UNE Leadership Development Training program</a:t>
            </a:r>
          </a:p>
        </p:txBody>
      </p:sp>
      <p:sp>
        <p:nvSpPr>
          <p:cNvPr id="3" name="Rectangle 2">
            <a:extLst>
              <a:ext uri="{FF2B5EF4-FFF2-40B4-BE49-F238E27FC236}">
                <a16:creationId xmlns:a16="http://schemas.microsoft.com/office/drawing/2014/main" id="{493764BC-F517-B884-5C1C-E5378ADBAC5E}"/>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A836B58-10B7-CAA6-FBCE-95ACA6D5CCF4}"/>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4700BA45-934F-DE8D-F436-E1D651ACF8AC}"/>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11</a:t>
            </a:fld>
            <a:endParaRPr lang="en-US"/>
          </a:p>
        </p:txBody>
      </p:sp>
      <p:sp>
        <p:nvSpPr>
          <p:cNvPr id="11" name="TextBox 10">
            <a:extLst>
              <a:ext uri="{FF2B5EF4-FFF2-40B4-BE49-F238E27FC236}">
                <a16:creationId xmlns:a16="http://schemas.microsoft.com/office/drawing/2014/main" id="{2362768B-F618-48D4-61FD-E1C239E4A0E7}"/>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1408122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226127-D371-F25C-F61E-85116490A2E8}"/>
              </a:ext>
            </a:extLst>
          </p:cNvPr>
          <p:cNvSpPr txBox="1"/>
          <p:nvPr/>
        </p:nvSpPr>
        <p:spPr>
          <a:xfrm>
            <a:off x="197005" y="465523"/>
            <a:ext cx="11797990" cy="5693866"/>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Acumen Global Partners Values and Behaviours Cultural Transformation Project</a:t>
            </a:r>
          </a:p>
          <a:p>
            <a:endParaRPr lang="en-AU" sz="1000">
              <a:latin typeface="Calibri" panose="020F0502020204030204" pitchFamily="34" charset="0"/>
              <a:cs typeface="Calibri" panose="020F0502020204030204" pitchFamily="34" charset="0"/>
            </a:endParaRPr>
          </a:p>
          <a:p>
            <a:r>
              <a:rPr lang="en-AU" sz="1400" kern="100">
                <a:effectLst/>
                <a:latin typeface="Calibri" panose="020F0502020204030204" pitchFamily="34" charset="0"/>
                <a:ea typeface="Calibri" panose="020F0502020204030204" pitchFamily="34" charset="0"/>
                <a:cs typeface="Calibri" panose="020F0502020204030204" pitchFamily="34" charset="0"/>
              </a:rPr>
              <a:t>UNE has engaged </a:t>
            </a:r>
            <a:r>
              <a:rPr lang="en-AU" sz="1400" u="sng" kern="10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tooltip="https://aus01.safelinks.protection.outlook.com/?url=https%3A%2F%2Facumenglobalpartners.com%2F&amp;data=05%7C02%7Cswaylan2%40myune.mail.onmicrosoft.com%7Cf93b5c5322c344d0fd1408dcc1bafb5f%7C3e104c4f8ef24d1483d8bd7d3b46b8db%7C0%7C0%7C638598256081636416%7CUnknown"/>
              </a:rPr>
              <a:t>Acumen Global Partners</a:t>
            </a:r>
            <a:r>
              <a:rPr lang="en-AU" sz="1400" kern="100">
                <a:effectLst/>
                <a:latin typeface="Calibri" panose="020F0502020204030204" pitchFamily="34" charset="0"/>
                <a:ea typeface="Calibri" panose="020F0502020204030204" pitchFamily="34" charset="0"/>
                <a:cs typeface="Calibri" panose="020F0502020204030204" pitchFamily="34" charset="0"/>
              </a:rPr>
              <a:t> to address current and historical issues related to organisational culture, with a focus on developing and embedding a shared set of values and signature behaviours across the institution. </a:t>
            </a:r>
            <a:r>
              <a:rPr lang="en-AU" sz="1400" kern="100">
                <a:latin typeface="Calibri" panose="020F0502020204030204" pitchFamily="34" charset="0"/>
                <a:ea typeface="Calibri" panose="020F0502020204030204" pitchFamily="34" charset="0"/>
                <a:cs typeface="Times New Roman" panose="02020603050405020304" pitchFamily="18" charset="0"/>
              </a:rPr>
              <a:t>The purpose of the project is to:</a:t>
            </a:r>
          </a:p>
          <a:p>
            <a:pPr marL="285750" indent="-285750">
              <a:buFont typeface="Arial" panose="020B0604020202020204" pitchFamily="34" charset="0"/>
              <a:buChar char="•"/>
            </a:pPr>
            <a:r>
              <a:rPr lang="en-AU" sz="1400" kern="100">
                <a:effectLst/>
                <a:latin typeface="Calibri" panose="020F0502020204030204" pitchFamily="34" charset="0"/>
                <a:ea typeface="Calibri" panose="020F0502020204030204" pitchFamily="34" charset="0"/>
                <a:cs typeface="Calibri" panose="020F0502020204030204" pitchFamily="34" charset="0"/>
              </a:rPr>
              <a:t>Build an aligned culture where the whole UNE community rally together, align and work together to create a thriving future state</a:t>
            </a:r>
            <a:endParaRPr lang="en-AU" sz="1400" kern="10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AU" sz="1400" kern="100">
                <a:effectLst/>
                <a:latin typeface="Calibri" panose="020F0502020204030204" pitchFamily="34" charset="0"/>
                <a:ea typeface="Calibri" panose="020F0502020204030204" pitchFamily="34" charset="0"/>
                <a:cs typeface="Calibri" panose="020F0502020204030204" pitchFamily="34" charset="0"/>
              </a:rPr>
              <a:t>Build a bridge from the past to the future</a:t>
            </a:r>
            <a:endParaRPr lang="en-AU" sz="1400" kern="10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AU" sz="1400" kern="100">
                <a:effectLst/>
                <a:latin typeface="Calibri" panose="020F0502020204030204" pitchFamily="34" charset="0"/>
                <a:ea typeface="Calibri" panose="020F0502020204030204" pitchFamily="34" charset="0"/>
                <a:cs typeface="Calibri" panose="020F0502020204030204" pitchFamily="34" charset="0"/>
              </a:rPr>
              <a:t>Build a new sense of shared aspiration, for people to find purpose in eliciting and embedding meaningful values and signature behaviours</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r>
              <a:rPr lang="en-AU" sz="1400" u="sng" kern="100">
                <a:effectLst/>
                <a:latin typeface="Calibri" panose="020F0502020204030204" pitchFamily="34" charset="0"/>
                <a:ea typeface="Calibri" panose="020F0502020204030204" pitchFamily="34" charset="0"/>
                <a:cs typeface="Calibri" panose="020F0502020204030204" pitchFamily="34" charset="0"/>
              </a:rPr>
              <a:t>Design Principles</a:t>
            </a:r>
            <a:endParaRPr lang="en-AU" sz="1400" u="sng"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Co-design - Acumen works closely with UNE people to design and deliver the project elements</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Leader led – Executive, Senior Leaders team and other leaders be assisted to demonstrate through their consistent daily words and actions a recalibrated approach to leading UNE, in alignment with desired cultural aspirations.</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Grassroots activation - Co-designed programs and activities invite collective engagement from across UNE, with a focus on current real-life issues that matter to those involved.  </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r>
              <a:rPr lang="en-AU" sz="1400" u="sng" kern="100">
                <a:effectLst/>
                <a:latin typeface="Calibri" panose="020F0502020204030204" pitchFamily="34" charset="0"/>
                <a:ea typeface="Calibri" panose="020F0502020204030204" pitchFamily="34" charset="0"/>
                <a:cs typeface="Calibri" panose="020F0502020204030204" pitchFamily="34" charset="0"/>
              </a:rPr>
              <a:t>Shared outcomes</a:t>
            </a:r>
            <a:endParaRPr lang="en-AU" sz="1400" u="sng"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A cross section of the organisation can acknowledge the impact of the past on present experience and is willing to move toward an inspiring future state</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A cohort of senior executives and others are engaged and doing the work of demonstrating the behaviour they wish to see</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An empowerment movement is arising across and deep within UNE – willing to collaborate in safe to fail ways</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Senior leaders and people managers are enrolled and supported to steward and model the behaviour UNE wishes to see</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AU" sz="1400" kern="100">
                <a:effectLst/>
                <a:latin typeface="Calibri" panose="020F0502020204030204" pitchFamily="34" charset="0"/>
                <a:ea typeface="Calibri" panose="020F0502020204030204" pitchFamily="34" charset="0"/>
                <a:cs typeface="Calibri" panose="020F0502020204030204" pitchFamily="34" charset="0"/>
              </a:rPr>
              <a:t>People deep within the organisation have a voice to influence positive change</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r>
              <a:rPr lang="en-AU" sz="1400" kern="100">
                <a:effectLst/>
                <a:latin typeface="Calibri" panose="020F0502020204030204" pitchFamily="34" charset="0"/>
                <a:ea typeface="Calibri" panose="020F0502020204030204" pitchFamily="34" charset="0"/>
                <a:cs typeface="Calibri" panose="020F0502020204030204" pitchFamily="34" charset="0"/>
              </a:rPr>
              <a:t> </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a:p>
            <a:r>
              <a:rPr lang="en-AU" sz="1400" kern="100">
                <a:effectLst/>
                <a:latin typeface="Calibri" panose="020F0502020204030204" pitchFamily="34" charset="0"/>
                <a:ea typeface="Calibri" panose="020F0502020204030204" pitchFamily="34" charset="0"/>
                <a:cs typeface="Calibri" panose="020F0502020204030204" pitchFamily="34" charset="0"/>
              </a:rPr>
              <a:t>Acumen engaged with key stakeholder groups (VC, office of strategy, Senior Executive and UNE council) in addition to almost 100 staff in small group or 1-1 discussions. The preliminary findings identified that UNE culture is characterised by ‘pride and possibility’, and that staff wanted scope to engage in their professional identity in a safe workplace. All that staff noted a sense of ‘community and belonging’ however work on diversity and inclusion was required moving forward.  Phase 1 will take these learnings and co-develop with PL and UNE staff, a set of enabling behaviours and guidelines, to facilitate safe engagement followed by a grass roots program to socialise the behaviours.  Acumen's approach is to work alongside and support UNE to design and deliver this project, while remaining responsive to emerging needs and circumstances.  </a:t>
            </a:r>
            <a:endParaRPr lang="en-AU" sz="14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8179F75E-1EF8-8B62-04E3-CAE8236BFD16}"/>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3748D8B-6F31-64BC-3F73-1DC9544A6F6A}"/>
              </a:ext>
            </a:extLst>
          </p:cNvPr>
          <p:cNvPicPr>
            <a:picLocks noChangeAspect="1"/>
          </p:cNvPicPr>
          <p:nvPr/>
        </p:nvPicPr>
        <p:blipFill rotWithShape="1">
          <a:blip r:embed="rId3"/>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679936DD-1C23-B23E-19CC-B2CDEE36A7A2}"/>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12</a:t>
            </a:fld>
            <a:endParaRPr lang="en-US"/>
          </a:p>
        </p:txBody>
      </p:sp>
      <p:sp>
        <p:nvSpPr>
          <p:cNvPr id="7" name="TextBox 6">
            <a:extLst>
              <a:ext uri="{FF2B5EF4-FFF2-40B4-BE49-F238E27FC236}">
                <a16:creationId xmlns:a16="http://schemas.microsoft.com/office/drawing/2014/main" id="{89F51A1B-F1A8-571A-F62C-09380CB79609}"/>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1628752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C81149-A0D4-8C32-169A-26520542AC7D}"/>
              </a:ext>
            </a:extLst>
          </p:cNvPr>
          <p:cNvSpPr txBox="1"/>
          <p:nvPr/>
        </p:nvSpPr>
        <p:spPr>
          <a:xfrm>
            <a:off x="257432" y="694313"/>
            <a:ext cx="11677135" cy="5324535"/>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Appointment of Principal Lead – Student and Staff Safety and Wellbeing</a:t>
            </a:r>
          </a:p>
          <a:p>
            <a:endParaRPr lang="en-AU" sz="1400">
              <a:latin typeface="Calibri" panose="020F0502020204030204" pitchFamily="34" charset="0"/>
              <a:cs typeface="Calibri" panose="020F0502020204030204" pitchFamily="34" charset="0"/>
            </a:endParaRPr>
          </a:p>
          <a:p>
            <a:r>
              <a:rPr lang="en-AU" sz="1400">
                <a:solidFill>
                  <a:srgbClr val="000000"/>
                </a:solidFill>
                <a:latin typeface="Calibri" panose="020F0502020204030204" pitchFamily="34" charset="0"/>
                <a:cs typeface="Calibri" panose="020F0502020204030204" pitchFamily="34" charset="0"/>
              </a:rPr>
              <a:t>The Principal Lead was appointed on 17 June 2024 to:</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devise, implement, monitor, and evaluate a program of strategic initiatives to establish and safeguard a positive, safe and resilient organizational culture.</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champion a culture that prioritises the safety and well-being of all staff members and students</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work closely with the Vice-Chancellor, executives and staff across the University </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act with a high degree of empowerment to elevate the University of New England's culture and prioritize the mental health of its workforce and students.</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operate in a manner which ensure safety for UNE’s Aboriginal and Torres Strait Islander staff and students, by ensuring that the need for psychosocial safety is connected with cultural safety</a:t>
            </a:r>
          </a:p>
          <a:p>
            <a:pPr marL="444500" indent="-285750">
              <a:buFont typeface="Arial" panose="020B0604020202020204" pitchFamily="34" charset="0"/>
              <a:buChar char="•"/>
            </a:pPr>
            <a:r>
              <a:rPr lang="en-AU" sz="1400" b="0" i="0" u="none" strike="noStrike" baseline="0">
                <a:latin typeface="Calibri" panose="020F0502020204030204" pitchFamily="34" charset="0"/>
                <a:cs typeface="Calibri" panose="020F0502020204030204" pitchFamily="34" charset="0"/>
              </a:rPr>
              <a:t>assist in creating an environment characterized by equal access and respected participation of all groups and individuals regardless of cultural, ethnic, racial, gender, age, religious differences, abilities and disabilities, and sexual orientation</a:t>
            </a:r>
            <a:endParaRPr lang="en-AU" sz="140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AU" sz="1400">
              <a:latin typeface="Calibri" panose="020F0502020204030204" pitchFamily="34" charset="0"/>
              <a:cs typeface="Calibri" panose="020F0502020204030204" pitchFamily="34" charset="0"/>
            </a:endParaRPr>
          </a:p>
          <a:p>
            <a:pPr algn="l"/>
            <a:r>
              <a:rPr lang="en-AU" sz="1400">
                <a:latin typeface="Calibri" panose="020F0502020204030204" pitchFamily="34" charset="0"/>
                <a:cs typeface="Calibri" panose="020F0502020204030204" pitchFamily="34" charset="0"/>
              </a:rPr>
              <a:t>The Principal Lead will, amongst other things, </a:t>
            </a:r>
            <a:r>
              <a:rPr lang="en-AU" sz="1400">
                <a:solidFill>
                  <a:srgbClr val="000000"/>
                </a:solidFill>
                <a:latin typeface="Calibri" panose="020F0502020204030204" pitchFamily="34" charset="0"/>
                <a:cs typeface="Calibri" panose="020F0502020204030204" pitchFamily="34" charset="0"/>
              </a:rPr>
              <a:t>e</a:t>
            </a:r>
            <a:r>
              <a:rPr lang="en-AU" sz="1400" b="0" i="0" u="none" strike="noStrike" baseline="0">
                <a:latin typeface="Calibri" panose="020F0502020204030204" pitchFamily="34" charset="0"/>
                <a:cs typeface="Calibri" panose="020F0502020204030204" pitchFamily="34" charset="0"/>
              </a:rPr>
              <a:t>xpertly apply advanced organisational psychology principles and frameworks to conceive, design, and implement the initiatives required to establish and maintain an organisational culture characterised by psychological safety and staff and student well-being; undertake significant high-level planning and analysis including benchmarking, (nationally and internationally) to optimise the quality and impact of the programme of cultural change initiatives and establish metrics and reporting systems to monitor the effectiveness of safety and well-being projects.</a:t>
            </a:r>
          </a:p>
          <a:p>
            <a:endParaRPr lang="en-AU" sz="1400">
              <a:latin typeface="Calibri" panose="020F0502020204030204" pitchFamily="34" charset="0"/>
              <a:cs typeface="Calibri" panose="020F0502020204030204" pitchFamily="34" charset="0"/>
            </a:endParaRPr>
          </a:p>
          <a:p>
            <a:r>
              <a:rPr lang="en-AU" sz="1400" kern="100">
                <a:effectLst/>
                <a:latin typeface="Calibri" panose="020F0502020204030204" pitchFamily="34" charset="0"/>
                <a:ea typeface="Calibri" panose="020F0502020204030204" pitchFamily="34" charset="0"/>
                <a:cs typeface="Calibri" panose="020F0502020204030204" pitchFamily="34" charset="0"/>
              </a:rPr>
              <a:t>T</a:t>
            </a:r>
            <a:r>
              <a:rPr lang="en-AU" sz="1400" kern="100">
                <a:effectLst/>
                <a:latin typeface="Calibri" panose="020F0502020204030204" pitchFamily="34" charset="0"/>
                <a:ea typeface="Calibri" panose="020F0502020204030204" pitchFamily="34" charset="0"/>
                <a:cs typeface="Times New Roman" panose="02020603050405020304" pitchFamily="18" charset="0"/>
              </a:rPr>
              <a:t>wo key strategies have been enacted to date to facilitate a momentum for change:</a:t>
            </a:r>
          </a:p>
          <a:p>
            <a:pPr marL="285750" indent="-285750">
              <a:buFont typeface="Arial" panose="020B0604020202020204" pitchFamily="34" charset="0"/>
              <a:buChar char="•"/>
            </a:pPr>
            <a:r>
              <a:rPr lang="en-AU" sz="1400" kern="100">
                <a:effectLst/>
                <a:latin typeface="Calibri" panose="020F0502020204030204" pitchFamily="34" charset="0"/>
                <a:ea typeface="Calibri" panose="020F0502020204030204" pitchFamily="34" charset="0"/>
                <a:cs typeface="Times New Roman" panose="02020603050405020304" pitchFamily="18" charset="0"/>
              </a:rPr>
              <a:t>Strategic project plan that identifies milestones, reporting and deliverables relevant to strengthening culture at UNE. Endorsed by VC and included in the UNE Project Management Framework.</a:t>
            </a:r>
          </a:p>
          <a:p>
            <a:pPr marL="285750" indent="-285750">
              <a:buFont typeface="Arial" panose="020B0604020202020204" pitchFamily="34" charset="0"/>
              <a:buChar char="•"/>
            </a:pPr>
            <a:r>
              <a:rPr lang="en-AU" sz="1400" kern="100">
                <a:effectLst/>
                <a:latin typeface="Calibri" panose="020F0502020204030204" pitchFamily="34" charset="0"/>
                <a:ea typeface="Calibri" panose="020F0502020204030204" pitchFamily="34" charset="0"/>
                <a:cs typeface="Times New Roman" panose="02020603050405020304" pitchFamily="18" charset="0"/>
              </a:rPr>
              <a:t>Design and approval of terms of reference for the Culture </a:t>
            </a:r>
            <a:r>
              <a:rPr lang="en-AU" sz="1400" kern="100">
                <a:latin typeface="Calibri" panose="020F0502020204030204" pitchFamily="34" charset="0"/>
                <a:ea typeface="Calibri" panose="020F0502020204030204" pitchFamily="34" charset="0"/>
                <a:cs typeface="Times New Roman" panose="02020603050405020304" pitchFamily="18" charset="0"/>
              </a:rPr>
              <a:t>N</a:t>
            </a:r>
            <a:r>
              <a:rPr lang="en-AU" sz="1400" kern="100">
                <a:effectLst/>
                <a:latin typeface="Calibri" panose="020F0502020204030204" pitchFamily="34" charset="0"/>
                <a:ea typeface="Calibri" panose="020F0502020204030204" pitchFamily="34" charset="0"/>
                <a:cs typeface="Times New Roman" panose="02020603050405020304" pitchFamily="18" charset="0"/>
              </a:rPr>
              <a:t>etwork Committee.</a:t>
            </a:r>
          </a:p>
          <a:p>
            <a:endParaRPr lang="en-AU" sz="1400">
              <a:effectLst/>
              <a:latin typeface="Calibri" panose="020F0502020204030204" pitchFamily="34" charset="0"/>
              <a:ea typeface="Calibri" panose="020F0502020204030204" pitchFamily="34" charset="0"/>
            </a:endParaRPr>
          </a:p>
          <a:p>
            <a:r>
              <a:rPr lang="en-AU" sz="1400">
                <a:effectLst/>
                <a:latin typeface="Calibri" panose="020F0502020204030204" pitchFamily="34" charset="0"/>
                <a:ea typeface="Calibri" panose="020F0502020204030204" pitchFamily="34" charset="0"/>
              </a:rPr>
              <a:t>The first step of the Culture Network committee will be to engage as part of the momentum team with Acumen in August 2024.</a:t>
            </a:r>
            <a:endParaRPr lang="en-AU" sz="1400"/>
          </a:p>
        </p:txBody>
      </p:sp>
      <p:sp>
        <p:nvSpPr>
          <p:cNvPr id="3" name="Rectangle 2">
            <a:extLst>
              <a:ext uri="{FF2B5EF4-FFF2-40B4-BE49-F238E27FC236}">
                <a16:creationId xmlns:a16="http://schemas.microsoft.com/office/drawing/2014/main" id="{1AD2F2A9-4BB5-0E2E-C25D-4A4AF3373AC3}"/>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6E0A05F-B642-AD85-C362-1A8AC10B4A25}"/>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DA9F1DFE-F7ED-0027-CA5F-53B70FF95AAD}"/>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13</a:t>
            </a:fld>
            <a:endParaRPr lang="en-US"/>
          </a:p>
        </p:txBody>
      </p:sp>
      <p:sp>
        <p:nvSpPr>
          <p:cNvPr id="7" name="TextBox 6">
            <a:extLst>
              <a:ext uri="{FF2B5EF4-FFF2-40B4-BE49-F238E27FC236}">
                <a16:creationId xmlns:a16="http://schemas.microsoft.com/office/drawing/2014/main" id="{B0839E28-4C25-F1A2-7CBD-CE4EFE3BBC36}"/>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726259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0EB94E-8024-5E64-8AE7-D09C35DBAF8F}"/>
              </a:ext>
            </a:extLst>
          </p:cNvPr>
          <p:cNvSpPr txBox="1"/>
          <p:nvPr/>
        </p:nvSpPr>
        <p:spPr>
          <a:xfrm>
            <a:off x="329514" y="531529"/>
            <a:ext cx="11862486" cy="369332"/>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UNE Psychosocial Risk Management Framework</a:t>
            </a:r>
          </a:p>
        </p:txBody>
      </p:sp>
      <p:pic>
        <p:nvPicPr>
          <p:cNvPr id="4" name="Picture 3">
            <a:extLst>
              <a:ext uri="{FF2B5EF4-FFF2-40B4-BE49-F238E27FC236}">
                <a16:creationId xmlns:a16="http://schemas.microsoft.com/office/drawing/2014/main" id="{F5A0E699-6329-F5B3-DEC4-693669B8C582}"/>
              </a:ext>
            </a:extLst>
          </p:cNvPr>
          <p:cNvPicPr>
            <a:picLocks noChangeAspect="1"/>
          </p:cNvPicPr>
          <p:nvPr/>
        </p:nvPicPr>
        <p:blipFill>
          <a:blip r:embed="rId2"/>
          <a:stretch>
            <a:fillRect/>
          </a:stretch>
        </p:blipFill>
        <p:spPr>
          <a:xfrm>
            <a:off x="2128907" y="966866"/>
            <a:ext cx="8433482" cy="5284817"/>
          </a:xfrm>
          <a:prstGeom prst="rect">
            <a:avLst/>
          </a:prstGeom>
        </p:spPr>
      </p:pic>
      <p:sp>
        <p:nvSpPr>
          <p:cNvPr id="3" name="Rectangle 2">
            <a:extLst>
              <a:ext uri="{FF2B5EF4-FFF2-40B4-BE49-F238E27FC236}">
                <a16:creationId xmlns:a16="http://schemas.microsoft.com/office/drawing/2014/main" id="{89EB6D5A-0943-DBAA-234D-92CF4AF019E0}"/>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2C6DEAB-790D-E0FF-5FBE-B103DDF67A81}"/>
              </a:ext>
            </a:extLst>
          </p:cNvPr>
          <p:cNvPicPr>
            <a:picLocks noChangeAspect="1"/>
          </p:cNvPicPr>
          <p:nvPr/>
        </p:nvPicPr>
        <p:blipFill rotWithShape="1">
          <a:blip r:embed="rId3"/>
          <a:srcRect t="14413" b="14413"/>
          <a:stretch/>
        </p:blipFill>
        <p:spPr>
          <a:xfrm>
            <a:off x="1" y="6392476"/>
            <a:ext cx="12192000" cy="465524"/>
          </a:xfrm>
          <a:prstGeom prst="rect">
            <a:avLst/>
          </a:prstGeom>
        </p:spPr>
      </p:pic>
      <p:sp>
        <p:nvSpPr>
          <p:cNvPr id="6" name="Slide Number Placeholder 5">
            <a:extLst>
              <a:ext uri="{FF2B5EF4-FFF2-40B4-BE49-F238E27FC236}">
                <a16:creationId xmlns:a16="http://schemas.microsoft.com/office/drawing/2014/main" id="{FF49501D-36D2-4C69-0911-7A1298B9878D}"/>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14</a:t>
            </a:fld>
            <a:endParaRPr lang="en-US"/>
          </a:p>
        </p:txBody>
      </p:sp>
      <p:sp>
        <p:nvSpPr>
          <p:cNvPr id="10" name="TextBox 9">
            <a:extLst>
              <a:ext uri="{FF2B5EF4-FFF2-40B4-BE49-F238E27FC236}">
                <a16:creationId xmlns:a16="http://schemas.microsoft.com/office/drawing/2014/main" id="{4C8C6475-169D-68EE-1BF4-702223AB8B1D}"/>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
        <p:nvSpPr>
          <p:cNvPr id="11" name="TextBox 10">
            <a:extLst>
              <a:ext uri="{FF2B5EF4-FFF2-40B4-BE49-F238E27FC236}">
                <a16:creationId xmlns:a16="http://schemas.microsoft.com/office/drawing/2014/main" id="{835B9934-B5F5-0EF6-3356-9DAB42037281}"/>
              </a:ext>
            </a:extLst>
          </p:cNvPr>
          <p:cNvSpPr txBox="1"/>
          <p:nvPr/>
        </p:nvSpPr>
        <p:spPr>
          <a:xfrm>
            <a:off x="329514" y="1035698"/>
            <a:ext cx="3878592" cy="1600438"/>
          </a:xfrm>
          <a:prstGeom prst="rect">
            <a:avLst/>
          </a:prstGeom>
          <a:noFill/>
        </p:spPr>
        <p:txBody>
          <a:bodyPr wrap="square" lIns="91440" tIns="45720" rIns="91440" bIns="45720" rtlCol="0" anchor="t">
            <a:spAutoFit/>
          </a:bodyPr>
          <a:lstStyle/>
          <a:p>
            <a:r>
              <a:rPr lang="en-AU" sz="1400" dirty="0"/>
              <a:t>Development of a Psychosocial Risk Management Framework was a key action in early 2023 as a response to changing legislation and the SafeWork NSW Improvement Notice.   The Framework  is designed to ensure the University has a robust suite of policies, procedures and guidance material.  </a:t>
            </a:r>
          </a:p>
        </p:txBody>
      </p:sp>
    </p:spTree>
    <p:extLst>
      <p:ext uri="{BB962C8B-B14F-4D97-AF65-F5344CB8AC3E}">
        <p14:creationId xmlns:p14="http://schemas.microsoft.com/office/powerpoint/2010/main" val="171999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B7D80E-1011-E94B-18F2-7476813F3506}"/>
              </a:ext>
            </a:extLst>
          </p:cNvPr>
          <p:cNvSpPr txBox="1"/>
          <p:nvPr/>
        </p:nvSpPr>
        <p:spPr>
          <a:xfrm>
            <a:off x="405657" y="1115735"/>
            <a:ext cx="3127251" cy="276999"/>
          </a:xfrm>
          <a:prstGeom prst="rect">
            <a:avLst/>
          </a:prstGeom>
          <a:noFill/>
          <a:ln w="22225">
            <a:solidFill>
              <a:schemeClr val="tx1"/>
            </a:solidFill>
            <a:prstDash val="dash"/>
          </a:ln>
        </p:spPr>
        <p:txBody>
          <a:bodyPr wrap="square" rtlCol="0">
            <a:spAutoFit/>
          </a:bodyPr>
          <a:lstStyle/>
          <a:p>
            <a:pPr algn="ctr"/>
            <a:r>
              <a:rPr lang="en-AU" sz="1200" b="1"/>
              <a:t>Policies and Procedures for WHS</a:t>
            </a:r>
          </a:p>
        </p:txBody>
      </p:sp>
      <p:sp>
        <p:nvSpPr>
          <p:cNvPr id="3" name="TextBox 2">
            <a:extLst>
              <a:ext uri="{FF2B5EF4-FFF2-40B4-BE49-F238E27FC236}">
                <a16:creationId xmlns:a16="http://schemas.microsoft.com/office/drawing/2014/main" id="{418995AE-C3B4-CDB9-942D-889F44821DD5}"/>
              </a:ext>
            </a:extLst>
          </p:cNvPr>
          <p:cNvSpPr txBox="1"/>
          <p:nvPr/>
        </p:nvSpPr>
        <p:spPr>
          <a:xfrm>
            <a:off x="3772529" y="1110009"/>
            <a:ext cx="3397705" cy="464221"/>
          </a:xfrm>
          <a:prstGeom prst="rect">
            <a:avLst/>
          </a:prstGeom>
          <a:noFill/>
          <a:ln w="22225">
            <a:solidFill>
              <a:schemeClr val="tx1"/>
            </a:solidFill>
            <a:prstDash val="dash"/>
          </a:ln>
        </p:spPr>
        <p:txBody>
          <a:bodyPr wrap="square" rtlCol="0">
            <a:spAutoFit/>
          </a:bodyPr>
          <a:lstStyle/>
          <a:p>
            <a:pPr algn="ctr"/>
            <a:r>
              <a:rPr lang="en-AU" sz="1200" b="1"/>
              <a:t>Policies and Procedures for key psychosocial risks </a:t>
            </a:r>
          </a:p>
        </p:txBody>
      </p:sp>
      <p:sp>
        <p:nvSpPr>
          <p:cNvPr id="4" name="TextBox 3">
            <a:extLst>
              <a:ext uri="{FF2B5EF4-FFF2-40B4-BE49-F238E27FC236}">
                <a16:creationId xmlns:a16="http://schemas.microsoft.com/office/drawing/2014/main" id="{9531D35B-DF38-ED63-CAD2-145328D9FC19}"/>
              </a:ext>
            </a:extLst>
          </p:cNvPr>
          <p:cNvSpPr txBox="1"/>
          <p:nvPr/>
        </p:nvSpPr>
        <p:spPr>
          <a:xfrm>
            <a:off x="7328640" y="1115735"/>
            <a:ext cx="3218133" cy="276999"/>
          </a:xfrm>
          <a:prstGeom prst="rect">
            <a:avLst/>
          </a:prstGeom>
          <a:noFill/>
          <a:ln w="22225">
            <a:solidFill>
              <a:schemeClr val="tx1"/>
            </a:solidFill>
            <a:prstDash val="dash"/>
          </a:ln>
        </p:spPr>
        <p:txBody>
          <a:bodyPr wrap="square" rtlCol="0">
            <a:spAutoFit/>
          </a:bodyPr>
          <a:lstStyle/>
          <a:p>
            <a:pPr algn="ctr"/>
            <a:r>
              <a:rPr lang="en-AU" sz="1200" b="1"/>
              <a:t>Related guidance </a:t>
            </a:r>
          </a:p>
        </p:txBody>
      </p:sp>
      <p:graphicFrame>
        <p:nvGraphicFramePr>
          <p:cNvPr id="5" name="Table 4">
            <a:extLst>
              <a:ext uri="{FF2B5EF4-FFF2-40B4-BE49-F238E27FC236}">
                <a16:creationId xmlns:a16="http://schemas.microsoft.com/office/drawing/2014/main" id="{A863F89A-A874-1BC0-0C81-5AF36C1852FA}"/>
              </a:ext>
            </a:extLst>
          </p:cNvPr>
          <p:cNvGraphicFramePr>
            <a:graphicFrameLocks noGrp="1"/>
          </p:cNvGraphicFramePr>
          <p:nvPr>
            <p:extLst>
              <p:ext uri="{D42A27DB-BD31-4B8C-83A1-F6EECF244321}">
                <p14:modId xmlns:p14="http://schemas.microsoft.com/office/powerpoint/2010/main" val="1746819959"/>
              </p:ext>
            </p:extLst>
          </p:nvPr>
        </p:nvGraphicFramePr>
        <p:xfrm>
          <a:off x="405657" y="1961543"/>
          <a:ext cx="10141116" cy="3952240"/>
        </p:xfrm>
        <a:graphic>
          <a:graphicData uri="http://schemas.openxmlformats.org/drawingml/2006/table">
            <a:tbl>
              <a:tblPr firstRow="1" bandRow="1">
                <a:tableStyleId>{5C22544A-7EE6-4342-B048-85BDC9FD1C3A}</a:tableStyleId>
              </a:tblPr>
              <a:tblGrid>
                <a:gridCol w="3137643">
                  <a:extLst>
                    <a:ext uri="{9D8B030D-6E8A-4147-A177-3AD203B41FA5}">
                      <a16:colId xmlns:a16="http://schemas.microsoft.com/office/drawing/2014/main" val="1743842192"/>
                    </a:ext>
                  </a:extLst>
                </a:gridCol>
                <a:gridCol w="259773">
                  <a:extLst>
                    <a:ext uri="{9D8B030D-6E8A-4147-A177-3AD203B41FA5}">
                      <a16:colId xmlns:a16="http://schemas.microsoft.com/office/drawing/2014/main" val="1948616536"/>
                    </a:ext>
                  </a:extLst>
                </a:gridCol>
                <a:gridCol w="3325091">
                  <a:extLst>
                    <a:ext uri="{9D8B030D-6E8A-4147-A177-3AD203B41FA5}">
                      <a16:colId xmlns:a16="http://schemas.microsoft.com/office/drawing/2014/main" val="1702909487"/>
                    </a:ext>
                  </a:extLst>
                </a:gridCol>
                <a:gridCol w="208280">
                  <a:extLst>
                    <a:ext uri="{9D8B030D-6E8A-4147-A177-3AD203B41FA5}">
                      <a16:colId xmlns:a16="http://schemas.microsoft.com/office/drawing/2014/main" val="3654950503"/>
                    </a:ext>
                  </a:extLst>
                </a:gridCol>
                <a:gridCol w="3210329">
                  <a:extLst>
                    <a:ext uri="{9D8B030D-6E8A-4147-A177-3AD203B41FA5}">
                      <a16:colId xmlns:a16="http://schemas.microsoft.com/office/drawing/2014/main" val="2656329694"/>
                    </a:ext>
                  </a:extLst>
                </a:gridCol>
              </a:tblGrid>
              <a:tr h="370840">
                <a:tc>
                  <a:txBody>
                    <a:bodyPr/>
                    <a:lstStyle/>
                    <a:p>
                      <a:r>
                        <a:rPr lang="en-AU" sz="1100" b="0" kern="1200">
                          <a:solidFill>
                            <a:schemeClr val="tx1"/>
                          </a:solidFill>
                          <a:effectLst/>
                          <a:latin typeface="+mn-lt"/>
                          <a:ea typeface="+mn-ea"/>
                          <a:cs typeface="+mn-cs"/>
                        </a:rPr>
                        <a:t>Work Health and Safety Rule</a:t>
                      </a:r>
                      <a:endParaRPr lang="en-AU" sz="1100" b="0">
                        <a:solidFill>
                          <a:schemeClr val="tx1"/>
                        </a:solidFill>
                      </a:endParaRPr>
                    </a:p>
                  </a:txBody>
                  <a:tcPr>
                    <a:solidFill>
                      <a:schemeClr val="accent6"/>
                    </a:solidFill>
                  </a:tcPr>
                </a:tc>
                <a:tc>
                  <a:txBody>
                    <a:bodyPr/>
                    <a:lstStyle/>
                    <a:p>
                      <a:endParaRPr lang="en-AU" sz="1100" b="0">
                        <a:solidFill>
                          <a:schemeClr val="tx1"/>
                        </a:solidFill>
                      </a:endParaRPr>
                    </a:p>
                  </a:txBody>
                  <a:tcPr>
                    <a:solidFill>
                      <a:schemeClr val="bg1"/>
                    </a:solidFill>
                  </a:tcPr>
                </a:tc>
                <a:tc>
                  <a:txBody>
                    <a:bodyPr/>
                    <a:lstStyle/>
                    <a:p>
                      <a:r>
                        <a:rPr lang="en-AU" sz="1100" b="0" kern="1200">
                          <a:solidFill>
                            <a:schemeClr val="tx1"/>
                          </a:solidFill>
                          <a:effectLst/>
                          <a:latin typeface="+mn-lt"/>
                          <a:ea typeface="+mn-ea"/>
                          <a:cs typeface="+mn-cs"/>
                        </a:rPr>
                        <a:t>Safe and Respectful Behaviours Policy and Procedure</a:t>
                      </a:r>
                      <a:endParaRPr lang="en-AU" sz="1100" b="0">
                        <a:solidFill>
                          <a:schemeClr val="tx1"/>
                        </a:solidFill>
                      </a:endParaRPr>
                    </a:p>
                  </a:txBody>
                  <a:tcPr>
                    <a:solidFill>
                      <a:schemeClr val="accent6"/>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Staff Complaints &amp; Grievances – Enterprise Agreement</a:t>
                      </a:r>
                    </a:p>
                  </a:txBody>
                  <a:tcPr>
                    <a:solidFill>
                      <a:schemeClr val="accent6"/>
                    </a:solidFill>
                  </a:tcPr>
                </a:tc>
                <a:extLst>
                  <a:ext uri="{0D108BD9-81ED-4DB2-BD59-A6C34878D82A}">
                    <a16:rowId xmlns:a16="http://schemas.microsoft.com/office/drawing/2014/main" val="604690034"/>
                  </a:ext>
                </a:extLst>
              </a:tr>
              <a:tr h="370840">
                <a:tc>
                  <a:txBody>
                    <a:bodyPr/>
                    <a:lstStyle/>
                    <a:p>
                      <a:r>
                        <a:rPr lang="en-AU" sz="1100" b="0" kern="1200">
                          <a:solidFill>
                            <a:schemeClr val="tx1"/>
                          </a:solidFill>
                          <a:effectLst/>
                          <a:latin typeface="+mn-lt"/>
                          <a:ea typeface="+mn-ea"/>
                          <a:cs typeface="+mn-cs"/>
                        </a:rPr>
                        <a:t>WHS Organisational Responsibilities Policy and Procedure</a:t>
                      </a:r>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Sexual Harm and Gender Based Violence Policy and Procedure</a:t>
                      </a:r>
                    </a:p>
                    <a:p>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Staff Complaints – UNE Representatives not covered by Enterprise Agreement</a:t>
                      </a:r>
                    </a:p>
                  </a:txBody>
                  <a:tcPr>
                    <a:solidFill>
                      <a:schemeClr val="accent4"/>
                    </a:solidFill>
                  </a:tcPr>
                </a:tc>
                <a:extLst>
                  <a:ext uri="{0D108BD9-81ED-4DB2-BD59-A6C34878D82A}">
                    <a16:rowId xmlns:a16="http://schemas.microsoft.com/office/drawing/2014/main" val="2828936506"/>
                  </a:ext>
                </a:extLst>
              </a:tr>
              <a:tr h="2516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WHS Incident/Hazard Reporting and Investigation Policy and Procedure </a:t>
                      </a:r>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r>
                        <a:rPr lang="en-AU" sz="1100" b="0" kern="1200">
                          <a:solidFill>
                            <a:schemeClr val="tx1"/>
                          </a:solidFill>
                          <a:effectLst/>
                          <a:latin typeface="+mn-lt"/>
                          <a:ea typeface="+mn-ea"/>
                          <a:cs typeface="+mn-cs"/>
                        </a:rPr>
                        <a:t>Workload and Fatigue Management Policy and Procedure</a:t>
                      </a:r>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Student Grievance Handling Policy and Procedure</a:t>
                      </a:r>
                    </a:p>
                  </a:txBody>
                  <a:tcPr>
                    <a:solidFill>
                      <a:schemeClr val="accent6"/>
                    </a:solidFill>
                  </a:tcPr>
                </a:tc>
                <a:extLst>
                  <a:ext uri="{0D108BD9-81ED-4DB2-BD59-A6C34878D82A}">
                    <a16:rowId xmlns:a16="http://schemas.microsoft.com/office/drawing/2014/main" val="41917065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WHS Risk Management Policy and Procedure </a:t>
                      </a:r>
                      <a:endParaRPr lang="en-AU" sz="1100" b="0">
                        <a:solidFill>
                          <a:schemeClr val="tx1"/>
                        </a:solidFill>
                      </a:endParaRPr>
                    </a:p>
                    <a:p>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Change Management Policy and Procedure</a:t>
                      </a:r>
                      <a:endParaRPr lang="en-AU" sz="1100" b="0">
                        <a:solidFill>
                          <a:schemeClr val="tx1"/>
                        </a:solidFill>
                      </a:endParaRPr>
                    </a:p>
                    <a:p>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Code of Conduct</a:t>
                      </a:r>
                    </a:p>
                  </a:txBody>
                  <a:tcPr>
                    <a:solidFill>
                      <a:schemeClr val="accent6"/>
                    </a:solidFill>
                  </a:tcPr>
                </a:tc>
                <a:extLst>
                  <a:ext uri="{0D108BD9-81ED-4DB2-BD59-A6C34878D82A}">
                    <a16:rowId xmlns:a16="http://schemas.microsoft.com/office/drawing/2014/main" val="37732477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WHS Consultation Policy and Procedure </a:t>
                      </a:r>
                      <a:endParaRPr lang="en-AU" sz="1100" b="0">
                        <a:solidFill>
                          <a:schemeClr val="tx1"/>
                        </a:solidFill>
                      </a:endParaRPr>
                    </a:p>
                    <a:p>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Occupational Stress Policy and Procedure</a:t>
                      </a:r>
                    </a:p>
                    <a:p>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Flexible Working Policy</a:t>
                      </a:r>
                    </a:p>
                  </a:txBody>
                  <a:tcPr>
                    <a:solidFill>
                      <a:srgbClr val="FF0000"/>
                    </a:solidFill>
                  </a:tcPr>
                </a:tc>
                <a:extLst>
                  <a:ext uri="{0D108BD9-81ED-4DB2-BD59-A6C34878D82A}">
                    <a16:rowId xmlns:a16="http://schemas.microsoft.com/office/drawing/2014/main" val="68901604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Mental Health Policy and Procedure </a:t>
                      </a:r>
                      <a:endParaRPr lang="en-AU" sz="1100" b="0">
                        <a:solidFill>
                          <a:schemeClr val="tx1"/>
                        </a:solidFill>
                      </a:endParaRPr>
                    </a:p>
                    <a:p>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kern="1200">
                          <a:solidFill>
                            <a:schemeClr val="tx1"/>
                          </a:solidFill>
                          <a:effectLst/>
                          <a:latin typeface="+mn-lt"/>
                          <a:ea typeface="+mn-ea"/>
                          <a:cs typeface="+mn-cs"/>
                        </a:rPr>
                        <a:t>e-Safety Policy and Procedure</a:t>
                      </a:r>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Core Capability Framework</a:t>
                      </a:r>
                    </a:p>
                  </a:txBody>
                  <a:tcPr>
                    <a:solidFill>
                      <a:schemeClr val="accent4"/>
                    </a:solidFill>
                  </a:tcPr>
                </a:tc>
                <a:extLst>
                  <a:ext uri="{0D108BD9-81ED-4DB2-BD59-A6C34878D82A}">
                    <a16:rowId xmlns:a16="http://schemas.microsoft.com/office/drawing/2014/main" val="60597056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Return to Work Policy</a:t>
                      </a:r>
                    </a:p>
                    <a:p>
                      <a:endParaRPr lang="en-AU" sz="1100" b="0">
                        <a:solidFill>
                          <a:schemeClr val="tx1"/>
                        </a:solidFill>
                      </a:endParaRP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Prevention of Bullying, Harassment and Discrimination Policy and Procedure</a:t>
                      </a: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Workforce Planning Framework</a:t>
                      </a:r>
                    </a:p>
                  </a:txBody>
                  <a:tcPr>
                    <a:solidFill>
                      <a:schemeClr val="accent4"/>
                    </a:solidFill>
                  </a:tcPr>
                </a:tc>
                <a:extLst>
                  <a:ext uri="{0D108BD9-81ED-4DB2-BD59-A6C34878D82A}">
                    <a16:rowId xmlns:a16="http://schemas.microsoft.com/office/drawing/2014/main" val="1891636315"/>
                  </a:ext>
                </a:extLst>
              </a:tr>
              <a:tr h="1928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b="0" kern="1200">
                          <a:solidFill>
                            <a:schemeClr val="tx1"/>
                          </a:solidFill>
                          <a:effectLst/>
                          <a:latin typeface="+mn-lt"/>
                          <a:ea typeface="+mn-ea"/>
                          <a:cs typeface="+mn-cs"/>
                        </a:rPr>
                        <a:t>WHS Assurance and Monitoring</a:t>
                      </a:r>
                      <a:endParaRPr lang="en-AU" sz="1100" b="0">
                        <a:solidFill>
                          <a:schemeClr val="tx1"/>
                        </a:solidFill>
                      </a:endParaRPr>
                    </a:p>
                    <a:p>
                      <a:endParaRPr lang="en-AU" sz="1100" b="0">
                        <a:solidFill>
                          <a:schemeClr val="tx1"/>
                        </a:solidFill>
                      </a:endParaRPr>
                    </a:p>
                  </a:txBody>
                  <a:tcPr>
                    <a:solidFill>
                      <a:srgbClr val="FF0000"/>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Child Protection Policy and Procedure</a:t>
                      </a:r>
                    </a:p>
                  </a:txBody>
                  <a:tcPr>
                    <a:solidFill>
                      <a:schemeClr val="accent4"/>
                    </a:solidFill>
                  </a:tcPr>
                </a:tc>
                <a:tc>
                  <a:txBody>
                    <a:bodyPr/>
                    <a:lstStyle/>
                    <a:p>
                      <a:endParaRPr lang="en-AU" sz="1100" b="0">
                        <a:solidFill>
                          <a:schemeClr val="tx1"/>
                        </a:solidFill>
                      </a:endParaRP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100" kern="1200">
                          <a:solidFill>
                            <a:schemeClr val="dk1"/>
                          </a:solidFill>
                          <a:effectLst/>
                          <a:latin typeface="+mn-lt"/>
                          <a:ea typeface="+mn-ea"/>
                          <a:cs typeface="+mn-cs"/>
                        </a:rPr>
                        <a:t>Reporting Wrongdoing at UNE Policy</a:t>
                      </a:r>
                      <a:endParaRPr lang="en-AU" sz="1100" b="0">
                        <a:solidFill>
                          <a:schemeClr val="tx1"/>
                        </a:solidFill>
                      </a:endParaRPr>
                    </a:p>
                  </a:txBody>
                  <a:tcPr>
                    <a:solidFill>
                      <a:schemeClr val="accent6"/>
                    </a:solidFill>
                  </a:tcPr>
                </a:tc>
                <a:extLst>
                  <a:ext uri="{0D108BD9-81ED-4DB2-BD59-A6C34878D82A}">
                    <a16:rowId xmlns:a16="http://schemas.microsoft.com/office/drawing/2014/main" val="3940009088"/>
                  </a:ext>
                </a:extLst>
              </a:tr>
              <a:tr h="370840">
                <a:tc>
                  <a:txBody>
                    <a:bodyPr/>
                    <a:lstStyle/>
                    <a:p>
                      <a:r>
                        <a:rPr lang="en-AU" sz="1100" b="0">
                          <a:solidFill>
                            <a:schemeClr val="tx1"/>
                          </a:solidFill>
                        </a:rPr>
                        <a:t>WHS Hazard Register </a:t>
                      </a:r>
                    </a:p>
                  </a:txBody>
                  <a:tcPr>
                    <a:solidFill>
                      <a:schemeClr val="accent6"/>
                    </a:solidFill>
                  </a:tcPr>
                </a:tc>
                <a:tc>
                  <a:txBody>
                    <a:bodyPr/>
                    <a:lstStyle/>
                    <a:p>
                      <a:endParaRPr lang="en-AU" sz="1100" b="0">
                        <a:solidFill>
                          <a:schemeClr val="tx1"/>
                        </a:solidFill>
                      </a:endParaRPr>
                    </a:p>
                  </a:txBody>
                  <a:tcPr>
                    <a:solidFill>
                      <a:schemeClr val="bg1"/>
                    </a:solidFill>
                  </a:tcPr>
                </a:tc>
                <a:tc>
                  <a:txBody>
                    <a:bodyPr/>
                    <a:lstStyle/>
                    <a:p>
                      <a:endParaRPr lang="en-AU" sz="1100" b="0">
                        <a:solidFill>
                          <a:schemeClr val="tx1"/>
                        </a:solidFill>
                      </a:endParaRPr>
                    </a:p>
                  </a:txBody>
                  <a:tcPr>
                    <a:solidFill>
                      <a:schemeClr val="bg1"/>
                    </a:solidFill>
                  </a:tcPr>
                </a:tc>
                <a:tc>
                  <a:txBody>
                    <a:bodyPr/>
                    <a:lstStyle/>
                    <a:p>
                      <a:endParaRPr lang="en-AU" sz="1100" b="0">
                        <a:solidFill>
                          <a:schemeClr val="tx1"/>
                        </a:solidFill>
                      </a:endParaRPr>
                    </a:p>
                  </a:txBody>
                  <a:tcPr>
                    <a:solidFill>
                      <a:schemeClr val="bg1"/>
                    </a:solidFill>
                  </a:tcPr>
                </a:tc>
                <a:tc>
                  <a:txBody>
                    <a:bodyPr/>
                    <a:lstStyle/>
                    <a:p>
                      <a:r>
                        <a:rPr lang="en-AU" sz="1100" b="0">
                          <a:solidFill>
                            <a:schemeClr val="tx1"/>
                          </a:solidFill>
                        </a:rPr>
                        <a:t>Position Descriptions</a:t>
                      </a:r>
                    </a:p>
                  </a:txBody>
                  <a:tcPr>
                    <a:solidFill>
                      <a:schemeClr val="accent4"/>
                    </a:solidFill>
                  </a:tcPr>
                </a:tc>
                <a:extLst>
                  <a:ext uri="{0D108BD9-81ED-4DB2-BD59-A6C34878D82A}">
                    <a16:rowId xmlns:a16="http://schemas.microsoft.com/office/drawing/2014/main" val="1980196290"/>
                  </a:ext>
                </a:extLst>
              </a:tr>
            </a:tbl>
          </a:graphicData>
        </a:graphic>
      </p:graphicFrame>
      <p:graphicFrame>
        <p:nvGraphicFramePr>
          <p:cNvPr id="6" name="Table 5">
            <a:extLst>
              <a:ext uri="{FF2B5EF4-FFF2-40B4-BE49-F238E27FC236}">
                <a16:creationId xmlns:a16="http://schemas.microsoft.com/office/drawing/2014/main" id="{34D55128-F9E5-EE50-2324-B1C16D02E338}"/>
              </a:ext>
            </a:extLst>
          </p:cNvPr>
          <p:cNvGraphicFramePr>
            <a:graphicFrameLocks noGrp="1"/>
          </p:cNvGraphicFramePr>
          <p:nvPr>
            <p:extLst>
              <p:ext uri="{D42A27DB-BD31-4B8C-83A1-F6EECF244321}">
                <p14:modId xmlns:p14="http://schemas.microsoft.com/office/powerpoint/2010/main" val="504640270"/>
              </p:ext>
            </p:extLst>
          </p:nvPr>
        </p:nvGraphicFramePr>
        <p:xfrm>
          <a:off x="10691094" y="4616257"/>
          <a:ext cx="1248061" cy="1112520"/>
        </p:xfrm>
        <a:graphic>
          <a:graphicData uri="http://schemas.openxmlformats.org/drawingml/2006/table">
            <a:tbl>
              <a:tblPr firstRow="1" bandRow="1">
                <a:tableStyleId>{5C22544A-7EE6-4342-B048-85BDC9FD1C3A}</a:tableStyleId>
              </a:tblPr>
              <a:tblGrid>
                <a:gridCol w="1248061">
                  <a:extLst>
                    <a:ext uri="{9D8B030D-6E8A-4147-A177-3AD203B41FA5}">
                      <a16:colId xmlns:a16="http://schemas.microsoft.com/office/drawing/2014/main" val="499631669"/>
                    </a:ext>
                  </a:extLst>
                </a:gridCol>
              </a:tblGrid>
              <a:tr h="370840">
                <a:tc>
                  <a:txBody>
                    <a:bodyPr/>
                    <a:lstStyle/>
                    <a:p>
                      <a:pPr algn="ctr"/>
                      <a:r>
                        <a:rPr lang="en-AU" sz="1100" b="0">
                          <a:solidFill>
                            <a:schemeClr val="tx1"/>
                          </a:solidFill>
                        </a:rPr>
                        <a:t>Current</a:t>
                      </a:r>
                    </a:p>
                  </a:txBody>
                  <a:tcPr>
                    <a:solidFill>
                      <a:schemeClr val="accent6"/>
                    </a:solidFill>
                  </a:tcPr>
                </a:tc>
                <a:extLst>
                  <a:ext uri="{0D108BD9-81ED-4DB2-BD59-A6C34878D82A}">
                    <a16:rowId xmlns:a16="http://schemas.microsoft.com/office/drawing/2014/main" val="909283166"/>
                  </a:ext>
                </a:extLst>
              </a:tr>
              <a:tr h="370840">
                <a:tc>
                  <a:txBody>
                    <a:bodyPr/>
                    <a:lstStyle/>
                    <a:p>
                      <a:pPr algn="ctr"/>
                      <a:r>
                        <a:rPr lang="en-AU" sz="1100" b="0">
                          <a:solidFill>
                            <a:schemeClr val="tx1"/>
                          </a:solidFill>
                        </a:rPr>
                        <a:t>Revision</a:t>
                      </a:r>
                    </a:p>
                  </a:txBody>
                  <a:tcPr>
                    <a:solidFill>
                      <a:schemeClr val="accent4"/>
                    </a:solidFill>
                  </a:tcPr>
                </a:tc>
                <a:extLst>
                  <a:ext uri="{0D108BD9-81ED-4DB2-BD59-A6C34878D82A}">
                    <a16:rowId xmlns:a16="http://schemas.microsoft.com/office/drawing/2014/main" val="3471032718"/>
                  </a:ext>
                </a:extLst>
              </a:tr>
              <a:tr h="370840">
                <a:tc>
                  <a:txBody>
                    <a:bodyPr/>
                    <a:lstStyle/>
                    <a:p>
                      <a:pPr algn="ctr"/>
                      <a:r>
                        <a:rPr lang="en-AU" sz="1100" b="0">
                          <a:solidFill>
                            <a:schemeClr val="tx1"/>
                          </a:solidFill>
                        </a:rPr>
                        <a:t>Development</a:t>
                      </a:r>
                    </a:p>
                  </a:txBody>
                  <a:tcPr>
                    <a:solidFill>
                      <a:srgbClr val="FF0000"/>
                    </a:solidFill>
                  </a:tcPr>
                </a:tc>
                <a:extLst>
                  <a:ext uri="{0D108BD9-81ED-4DB2-BD59-A6C34878D82A}">
                    <a16:rowId xmlns:a16="http://schemas.microsoft.com/office/drawing/2014/main" val="1748283136"/>
                  </a:ext>
                </a:extLst>
              </a:tr>
            </a:tbl>
          </a:graphicData>
        </a:graphic>
      </p:graphicFrame>
      <p:sp>
        <p:nvSpPr>
          <p:cNvPr id="14" name="TextBox 13">
            <a:extLst>
              <a:ext uri="{FF2B5EF4-FFF2-40B4-BE49-F238E27FC236}">
                <a16:creationId xmlns:a16="http://schemas.microsoft.com/office/drawing/2014/main" id="{84E8842B-EC6D-85AE-B17A-49AEDBABB31D}"/>
              </a:ext>
            </a:extLst>
          </p:cNvPr>
          <p:cNvSpPr txBox="1"/>
          <p:nvPr/>
        </p:nvSpPr>
        <p:spPr>
          <a:xfrm>
            <a:off x="329514" y="605963"/>
            <a:ext cx="11862486" cy="369332"/>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UNE Psychosocial Risk Management Framework – Maturity Level</a:t>
            </a:r>
          </a:p>
        </p:txBody>
      </p:sp>
      <p:sp>
        <p:nvSpPr>
          <p:cNvPr id="7" name="Rectangle 6">
            <a:extLst>
              <a:ext uri="{FF2B5EF4-FFF2-40B4-BE49-F238E27FC236}">
                <a16:creationId xmlns:a16="http://schemas.microsoft.com/office/drawing/2014/main" id="{B9678B94-69CD-792A-828B-3294D7CAAF8B}"/>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F51C940-32B3-DD45-C1D1-BC780E0C0C8A}"/>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9" name="Slide Number Placeholder 5">
            <a:extLst>
              <a:ext uri="{FF2B5EF4-FFF2-40B4-BE49-F238E27FC236}">
                <a16:creationId xmlns:a16="http://schemas.microsoft.com/office/drawing/2014/main" id="{00D65555-AC1C-3A8F-871B-24A2EC4FF1B7}"/>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15</a:t>
            </a:fld>
            <a:endParaRPr lang="en-US"/>
          </a:p>
        </p:txBody>
      </p:sp>
      <p:sp>
        <p:nvSpPr>
          <p:cNvPr id="11" name="TextBox 10">
            <a:extLst>
              <a:ext uri="{FF2B5EF4-FFF2-40B4-BE49-F238E27FC236}">
                <a16:creationId xmlns:a16="http://schemas.microsoft.com/office/drawing/2014/main" id="{F89BECA5-9390-8E71-C935-1363CC0F719A}"/>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1997346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BCCA8B-9547-454F-341F-6048EE15C078}"/>
              </a:ext>
            </a:extLst>
          </p:cNvPr>
          <p:cNvSpPr txBox="1"/>
          <p:nvPr/>
        </p:nvSpPr>
        <p:spPr>
          <a:xfrm>
            <a:off x="133865" y="694313"/>
            <a:ext cx="11924270" cy="4739759"/>
          </a:xfrm>
          <a:prstGeom prst="rect">
            <a:avLst/>
          </a:prstGeom>
          <a:noFill/>
        </p:spPr>
        <p:txBody>
          <a:bodyPr wrap="square" lIns="91440" tIns="45720" rIns="91440" bIns="45720" rtlCol="0" anchor="t">
            <a:spAutoFit/>
          </a:bodyPr>
          <a:lstStyle/>
          <a:p>
            <a:r>
              <a:rPr lang="en-AU" b="1" u="sng">
                <a:latin typeface="Calibri"/>
                <a:ea typeface="Calibri"/>
                <a:cs typeface="Calibri"/>
              </a:rPr>
              <a:t>Improvements to Complaints/Grievance Processes</a:t>
            </a:r>
          </a:p>
          <a:p>
            <a:endParaRPr lang="en-AU">
              <a:latin typeface="Calibri" panose="020F0502020204030204" pitchFamily="34" charset="0"/>
              <a:cs typeface="Calibri" panose="020F0502020204030204" pitchFamily="34" charset="0"/>
            </a:endParaRPr>
          </a:p>
          <a:p>
            <a:r>
              <a:rPr lang="en-AU" sz="1400">
                <a:solidFill>
                  <a:srgbClr val="000000"/>
                </a:solidFill>
                <a:effectLst/>
                <a:latin typeface="Calibri"/>
                <a:ea typeface="Calibri"/>
                <a:cs typeface="Calibri"/>
              </a:rPr>
              <a:t>UNE has taken a number of steps to improve the complaints and grievances processes which </a:t>
            </a:r>
            <a:r>
              <a:rPr lang="en-AU" sz="1400">
                <a:solidFill>
                  <a:srgbClr val="000000"/>
                </a:solidFill>
                <a:latin typeface="Calibri"/>
                <a:ea typeface="Calibri"/>
                <a:cs typeface="Calibri"/>
              </a:rPr>
              <a:t>are enshrined in the Enterprise Agreements. Some of the notable actions are:</a:t>
            </a:r>
            <a:r>
              <a:rPr lang="en-AU" sz="1400">
                <a:solidFill>
                  <a:srgbClr val="000000"/>
                </a:solidFill>
                <a:effectLst/>
                <a:latin typeface="Calibri"/>
                <a:ea typeface="Calibri"/>
                <a:cs typeface="Calibri"/>
              </a:rPr>
              <a:t>  </a:t>
            </a:r>
          </a:p>
          <a:p>
            <a:pPr marL="285750" indent="-285750">
              <a:buFont typeface="Arial" panose="020B0604020202020204" pitchFamily="34" charset="0"/>
              <a:buChar char="•"/>
            </a:pPr>
            <a:r>
              <a:rPr lang="en-AU" sz="1400">
                <a:latin typeface="Calibri"/>
                <a:ea typeface="Times New Roman" panose="02020603050405020304" pitchFamily="18" charset="0"/>
                <a:cs typeface="Calibri"/>
              </a:rPr>
              <a:t>Creation of a complaints/grievances dashboard for the Executive team, which allows them to see emerging trends within their portfolios and encourage action to resolve</a:t>
            </a:r>
          </a:p>
          <a:p>
            <a:pPr marL="285750" indent="-285750">
              <a:buFont typeface="Arial" panose="020B0604020202020204" pitchFamily="34" charset="0"/>
              <a:buChar char="•"/>
            </a:pPr>
            <a:r>
              <a:rPr lang="en-AU" sz="1400">
                <a:effectLst/>
                <a:latin typeface="Calibri"/>
                <a:ea typeface="Times New Roman" panose="02020603050405020304" pitchFamily="18" charset="0"/>
                <a:cs typeface="Calibri"/>
              </a:rPr>
              <a:t>Updating the People &amp; Culture webpage to contain a dedicated link to complaints and grievance information including a complaints and grievances process map, complaints pathways for staff, information sheet for complainants, and an information sheet for respondents</a:t>
            </a:r>
          </a:p>
          <a:p>
            <a:pPr marL="285750" indent="-285750">
              <a:buFont typeface="Arial" panose="020B0604020202020204" pitchFamily="34" charset="0"/>
              <a:buChar char="•"/>
            </a:pPr>
            <a:r>
              <a:rPr lang="en-AU" sz="1400">
                <a:solidFill>
                  <a:srgbClr val="000000"/>
                </a:solidFill>
                <a:latin typeface="Calibri"/>
                <a:ea typeface="Calibri"/>
                <a:cs typeface="Calibri"/>
              </a:rPr>
              <a:t>U</a:t>
            </a:r>
            <a:r>
              <a:rPr lang="en-AU" sz="1400">
                <a:solidFill>
                  <a:srgbClr val="000000"/>
                </a:solidFill>
                <a:effectLst/>
                <a:latin typeface="Calibri"/>
                <a:ea typeface="Calibri"/>
                <a:cs typeface="Calibri"/>
              </a:rPr>
              <a:t>pdating of process documentation such as letter and decision templates, guidance material for supervisors and University Officers facilitating informal resolution of complaints and/or making decisions, process guidance material for respondents, and guidance for support persons.</a:t>
            </a:r>
          </a:p>
          <a:p>
            <a:pPr marL="285750" indent="-285750">
              <a:buFont typeface="Arial" panose="020B0604020202020204" pitchFamily="34" charset="0"/>
              <a:buChar char="•"/>
            </a:pPr>
            <a:r>
              <a:rPr lang="en-AU" sz="1400">
                <a:solidFill>
                  <a:srgbClr val="000000"/>
                </a:solidFill>
                <a:effectLst/>
                <a:latin typeface="Calibri"/>
                <a:ea typeface="Calibri"/>
                <a:cs typeface="Calibri"/>
              </a:rPr>
              <a:t>Providing information sessions for supervisors and other University staff regarding facilitating informal resolution or acting as University Conciliator</a:t>
            </a:r>
          </a:p>
          <a:p>
            <a:pPr marL="285750" indent="-285750">
              <a:buFont typeface="Arial" panose="020B0604020202020204" pitchFamily="34" charset="0"/>
              <a:buChar char="•"/>
            </a:pPr>
            <a:r>
              <a:rPr lang="en-AU" sz="1400">
                <a:solidFill>
                  <a:srgbClr val="000000"/>
                </a:solidFill>
                <a:latin typeface="Calibri"/>
                <a:ea typeface="Calibri"/>
                <a:cs typeface="Calibri"/>
              </a:rPr>
              <a:t>Engaging a wide pool of senior leaders to act as University Conciliators in complaints/grievances processes</a:t>
            </a:r>
            <a:endParaRPr lang="en-AU" sz="1400">
              <a:solidFill>
                <a:srgbClr val="000000"/>
              </a:solidFill>
              <a:effectLst/>
              <a:latin typeface="Calibri"/>
              <a:ea typeface="Calibri"/>
              <a:cs typeface="Calibri"/>
            </a:endParaRPr>
          </a:p>
          <a:p>
            <a:pPr marL="285750" indent="-285750">
              <a:buFont typeface="Arial" panose="020B0604020202020204" pitchFamily="34" charset="0"/>
              <a:buChar char="•"/>
            </a:pPr>
            <a:r>
              <a:rPr lang="en-AU" sz="1400">
                <a:solidFill>
                  <a:srgbClr val="000000"/>
                </a:solidFill>
                <a:latin typeface="Calibri"/>
                <a:ea typeface="Calibri"/>
                <a:cs typeface="Calibri"/>
              </a:rPr>
              <a:t>R</a:t>
            </a:r>
            <a:r>
              <a:rPr lang="en-AU" sz="1400">
                <a:solidFill>
                  <a:srgbClr val="000000"/>
                </a:solidFill>
                <a:effectLst/>
                <a:latin typeface="Calibri"/>
                <a:ea typeface="Calibri"/>
                <a:cs typeface="Calibri"/>
              </a:rPr>
              <a:t>eintroducing leadership development training in 2024 to upskill managers including in how to deal with complaints, performance management and having difficult conversations.  This training should assist supervisors to identify issues early on and give them the skills to address those issues before they turn into a complaint.</a:t>
            </a:r>
          </a:p>
          <a:p>
            <a:pPr marL="285750" indent="-285750">
              <a:buFont typeface="Arial" panose="020B0604020202020204" pitchFamily="34" charset="0"/>
              <a:buChar char="•"/>
            </a:pPr>
            <a:r>
              <a:rPr lang="en-AU" sz="1400">
                <a:solidFill>
                  <a:srgbClr val="000000"/>
                </a:solidFill>
                <a:effectLst/>
                <a:latin typeface="Calibri"/>
                <a:ea typeface="Calibri"/>
                <a:cs typeface="Calibri"/>
              </a:rPr>
              <a:t>A focus on early intervention by the People and Culture Business Partner team and the People and Culture Workplace Relations team has assisted in resolving issues before they become complaints.  These steps have seen an increase in the number of informal conciliation meetings.  </a:t>
            </a:r>
          </a:p>
          <a:p>
            <a:endParaRPr lang="en-AU" sz="140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lang="en-AU" sz="1400">
                <a:solidFill>
                  <a:srgbClr val="000000"/>
                </a:solidFill>
                <a:effectLst/>
                <a:latin typeface="Calibri"/>
                <a:ea typeface="Calibri"/>
                <a:cs typeface="Calibri"/>
              </a:rPr>
              <a:t>This has resulted in a significant decrease in the number of complaints/grievances being lodged in 2024 compared with 2023.  The average time taken to resolve complaints/grievances has also reduced significant</a:t>
            </a:r>
            <a:r>
              <a:rPr lang="en-AU" sz="1400">
                <a:solidFill>
                  <a:srgbClr val="000000"/>
                </a:solidFill>
                <a:latin typeface="Calibri"/>
                <a:ea typeface="Calibri"/>
                <a:cs typeface="Calibri"/>
              </a:rPr>
              <a:t>ly </a:t>
            </a:r>
            <a:r>
              <a:rPr lang="en-AU" sz="1400">
                <a:solidFill>
                  <a:srgbClr val="000000"/>
                </a:solidFill>
                <a:effectLst/>
                <a:latin typeface="Calibri"/>
                <a:ea typeface="Calibri"/>
                <a:cs typeface="Calibri"/>
              </a:rPr>
              <a:t>from 170 days in 2023 to 15.4 days in 2024.</a:t>
            </a:r>
          </a:p>
          <a:p>
            <a:pPr marL="285750" indent="-285750">
              <a:buFont typeface="Arial" panose="020B0604020202020204" pitchFamily="34" charset="0"/>
              <a:buChar char="•"/>
            </a:pPr>
            <a:endParaRPr lang="en-AU" sz="140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273930C-97E9-C3F8-640C-4776926171D7}"/>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229FFD9-6268-147C-0D9F-5F8101EFE661}"/>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03322D63-772C-080D-2ECE-9E41C5C6C281}"/>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16</a:t>
            </a:fld>
            <a:endParaRPr lang="en-US"/>
          </a:p>
        </p:txBody>
      </p:sp>
      <p:sp>
        <p:nvSpPr>
          <p:cNvPr id="7" name="TextBox 6">
            <a:extLst>
              <a:ext uri="{FF2B5EF4-FFF2-40B4-BE49-F238E27FC236}">
                <a16:creationId xmlns:a16="http://schemas.microsoft.com/office/drawing/2014/main" id="{6B124C35-DC56-1D68-6761-0CF6CD733986}"/>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246192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EF6A63-9F8F-AC6A-E9EE-B4C46C42D7C1}"/>
              </a:ext>
            </a:extLst>
          </p:cNvPr>
          <p:cNvSpPr txBox="1"/>
          <p:nvPr/>
        </p:nvSpPr>
        <p:spPr>
          <a:xfrm>
            <a:off x="260232" y="551011"/>
            <a:ext cx="11671535" cy="5386090"/>
          </a:xfrm>
          <a:prstGeom prst="rect">
            <a:avLst/>
          </a:prstGeom>
          <a:noFill/>
        </p:spPr>
        <p:txBody>
          <a:bodyPr wrap="square" rtlCol="0">
            <a:spAutoFit/>
          </a:bodyPr>
          <a:lstStyle/>
          <a:p>
            <a:r>
              <a:rPr lang="en-AU" b="1" u="sng">
                <a:latin typeface="Calibri" panose="020F0502020204030204" pitchFamily="34" charset="0"/>
                <a:cs typeface="Calibri" panose="020F0502020204030204" pitchFamily="34" charset="0"/>
              </a:rPr>
              <a:t>Uplift of Safe Communities Program</a:t>
            </a:r>
          </a:p>
          <a:p>
            <a:endParaRPr lang="en-AU"/>
          </a:p>
          <a:p>
            <a:r>
              <a:rPr lang="en-AU" sz="1200">
                <a:effectLst/>
                <a:latin typeface="Calibri" panose="020F0502020204030204" pitchFamily="34" charset="0"/>
                <a:ea typeface="Aptos" panose="020B0004020202020204" pitchFamily="34" charset="0"/>
                <a:cs typeface="Calibri" panose="020F0502020204030204" pitchFamily="34" charset="0"/>
              </a:rPr>
              <a:t>The Safe Communities Program holds primary responsibility for coordinating whole of University compliance with SASH and GBV obligations, working closely together with the Student Experience portfolio (particularly the Student Grievance Unit (SGU) and student Counselling and Psychological Service (CAPS)) as well as the Director Residential System</a:t>
            </a:r>
          </a:p>
          <a:p>
            <a:endParaRPr lang="en-AU" sz="1200">
              <a:latin typeface="Calibri" panose="020F0502020204030204" pitchFamily="34" charset="0"/>
              <a:cs typeface="Calibri" panose="020F0502020204030204" pitchFamily="34" charset="0"/>
            </a:endParaRPr>
          </a:p>
          <a:p>
            <a:r>
              <a:rPr lang="en-AU" sz="1200">
                <a:latin typeface="Calibri" panose="020F0502020204030204" pitchFamily="34" charset="0"/>
                <a:cs typeface="Calibri" panose="020F0502020204030204" pitchFamily="34" charset="0"/>
              </a:rPr>
              <a:t>In 2024 Safe Communities developed  a SASH and GBV Compliance Tracker to track the University’s extensive (264 +) SASH and GBV obligations in this area, as well as the University’s processes, policies and activities both current and planned (230+) that ensure the University is complying with those obligations</a:t>
            </a:r>
          </a:p>
          <a:p>
            <a:endParaRPr lang="en-AU" sz="1200">
              <a:latin typeface="Calibri" panose="020F0502020204030204" pitchFamily="34" charset="0"/>
              <a:cs typeface="Calibri" panose="020F0502020204030204" pitchFamily="34" charset="0"/>
            </a:endParaRPr>
          </a:p>
          <a:p>
            <a:r>
              <a:rPr lang="en-AU" sz="1200">
                <a:latin typeface="Calibri" panose="020F0502020204030204" pitchFamily="34" charset="0"/>
                <a:cs typeface="Calibri" panose="020F0502020204030204" pitchFamily="34" charset="0"/>
              </a:rPr>
              <a:t>In 2024 the SASH/GBV Steering Committee was stood up and meets monthly to discuss SASH and GBV compliance, activities being undertaken, potential collaborations and who will take responsibility for required compliance actions. </a:t>
            </a:r>
          </a:p>
          <a:p>
            <a:endParaRPr lang="en-AU" sz="1200">
              <a:latin typeface="Calibri" panose="020F0502020204030204" pitchFamily="34" charset="0"/>
              <a:cs typeface="Calibri" panose="020F0502020204030204" pitchFamily="34" charset="0"/>
            </a:endParaRPr>
          </a:p>
          <a:p>
            <a:r>
              <a:rPr lang="en-AU" sz="1200">
                <a:latin typeface="Calibri" panose="020F0502020204030204" pitchFamily="34" charset="0"/>
                <a:cs typeface="Calibri" panose="020F0502020204030204" pitchFamily="34" charset="0"/>
              </a:rPr>
              <a:t>A number of collaborative projects are underway for 2024 – 2025 including a Student Lived Experience SASH Advisory Group (CAPS and Safe Communities collaboration); the Make No Doubt Campaign (Safe Communities, Residential Colleges, UNE Life, UNE Media &amp; Department of Community &amp; Justice); Coercive Control Campaign (Safe Communities, Colleges, UNE Life, Media &amp; Dept of Community and Justice); and a First Response &amp; Support Network (Safe Communities, CAPS, Student Experience, SGU).</a:t>
            </a:r>
          </a:p>
          <a:p>
            <a:endParaRPr lang="en-AU" sz="1200">
              <a:effectLst/>
              <a:latin typeface="Calibri" panose="020F0502020204030204" pitchFamily="34" charset="0"/>
              <a:ea typeface="Aptos" panose="020B0004020202020204" pitchFamily="34" charset="0"/>
              <a:cs typeface="Calibri" panose="020F0502020204030204" pitchFamily="34" charset="0"/>
            </a:endParaRPr>
          </a:p>
          <a:p>
            <a:r>
              <a:rPr lang="en-AU" sz="1200">
                <a:effectLst/>
                <a:latin typeface="Calibri" panose="020F0502020204030204" pitchFamily="34" charset="0"/>
                <a:ea typeface="Aptos" panose="020B0004020202020204" pitchFamily="34" charset="0"/>
                <a:cs typeface="Calibri" panose="020F0502020204030204" pitchFamily="34" charset="0"/>
              </a:rPr>
              <a:t>Although prevention is the primary focus of the SASH and GBV obligations, responding appropriately to disclosures of a SASH incident in a trauma informed, victim driven manner is an equally important obligation.   In March 2024 it became requirement of all staff members and residential leaders who receive a disclosure, or who are told about a disclosure, to refer the disclosure to the Safe Communities Program.   The Safe Communities Program keeps a database of all disclosures which is anonymised, and records the time, date and location of the incident, as well as the nature of the incident, but does not record the name of the discloser or the alleged perpetrator.  This database helps us to track the number of SASH incidents occurring and to identify themes, which in turn informs actions that can be taken to address risks</a:t>
            </a:r>
          </a:p>
          <a:p>
            <a:endParaRPr lang="en-AU" sz="1200">
              <a:latin typeface="Calibri" panose="020F0502020204030204" pitchFamily="34" charset="0"/>
              <a:cs typeface="Calibri" panose="020F0502020204030204" pitchFamily="34" charset="0"/>
            </a:endParaRPr>
          </a:p>
          <a:p>
            <a:r>
              <a:rPr lang="en-AU" sz="1200">
                <a:latin typeface="Calibri" panose="020F0502020204030204" pitchFamily="34" charset="0"/>
                <a:cs typeface="Calibri" panose="020F0502020204030204" pitchFamily="34" charset="0"/>
              </a:rPr>
              <a:t>In 2024 First responder training is being provided to staff and students who most commonly received disclosures, so that they can feel confident in listening to the discloser, ensuring the discloser’s immediate safety, and knowing who to call to arrange immediate access to medical treatment for the discloser if needed.  The person receiving the disclosure will also be able to provide information to the discloser about counselling services and will seek the discloser’s consent to notify appropriate staff (such as a Head of College) to assist in arranging help for the discloser</a:t>
            </a:r>
          </a:p>
          <a:p>
            <a:pPr marL="285750" indent="-285750">
              <a:buFont typeface="Arial" panose="020B0604020202020204" pitchFamily="34" charset="0"/>
              <a:buChar char="•"/>
            </a:pPr>
            <a:endParaRPr lang="en-AU" sz="1400">
              <a:latin typeface="Calibri" panose="020F0502020204030204" pitchFamily="34" charset="0"/>
              <a:cs typeface="Calibri" panose="020F0502020204030204" pitchFamily="34" charset="0"/>
            </a:endParaRPr>
          </a:p>
          <a:p>
            <a:endParaRPr lang="en-AU"/>
          </a:p>
        </p:txBody>
      </p:sp>
      <p:sp>
        <p:nvSpPr>
          <p:cNvPr id="3" name="Rectangle 2">
            <a:extLst>
              <a:ext uri="{FF2B5EF4-FFF2-40B4-BE49-F238E27FC236}">
                <a16:creationId xmlns:a16="http://schemas.microsoft.com/office/drawing/2014/main" id="{F0F8A70A-1559-D01F-488D-47F7B62E5DB9}"/>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2D6B321-2C99-2C24-298C-FA6BECF82C02}"/>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FF611FC3-5011-A0E7-30EA-4EC9A2408CBE}"/>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17</a:t>
            </a:fld>
            <a:endParaRPr lang="en-US"/>
          </a:p>
        </p:txBody>
      </p:sp>
      <p:sp>
        <p:nvSpPr>
          <p:cNvPr id="7" name="TextBox 6">
            <a:extLst>
              <a:ext uri="{FF2B5EF4-FFF2-40B4-BE49-F238E27FC236}">
                <a16:creationId xmlns:a16="http://schemas.microsoft.com/office/drawing/2014/main" id="{53BF0787-C5A8-90A9-5BC1-292AE21DB578}"/>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3168053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54D5CB-F3B4-6E76-37BF-670BA9B152A5}"/>
              </a:ext>
            </a:extLst>
          </p:cNvPr>
          <p:cNvSpPr txBox="1"/>
          <p:nvPr/>
        </p:nvSpPr>
        <p:spPr>
          <a:xfrm>
            <a:off x="98854" y="584661"/>
            <a:ext cx="12093146" cy="5109091"/>
          </a:xfrm>
          <a:prstGeom prst="rect">
            <a:avLst/>
          </a:prstGeom>
          <a:noFill/>
        </p:spPr>
        <p:txBody>
          <a:bodyPr wrap="square" rtlCol="0">
            <a:spAutoFit/>
          </a:bodyPr>
          <a:lstStyle/>
          <a:p>
            <a:r>
              <a:rPr lang="en-AU" b="1" u="sng">
                <a:latin typeface="Calibri" panose="020F0502020204030204" pitchFamily="34" charset="0"/>
                <a:ea typeface="Aptos" panose="020B0004020202020204" pitchFamily="34" charset="0"/>
                <a:cs typeface="Calibri" panose="020F0502020204030204" pitchFamily="34" charset="0"/>
              </a:rPr>
              <a:t>Immediate Safe Workplace Training 2023</a:t>
            </a:r>
          </a:p>
          <a:p>
            <a:endParaRPr lang="en-AU" sz="1400">
              <a:effectLst/>
              <a:latin typeface="Calibri" panose="020F0502020204030204" pitchFamily="34" charset="0"/>
              <a:ea typeface="Aptos" panose="020B0004020202020204" pitchFamily="34" charset="0"/>
              <a:cs typeface="Calibri" panose="020F0502020204030204" pitchFamily="34" charset="0"/>
            </a:endParaRPr>
          </a:p>
          <a:p>
            <a:r>
              <a:rPr lang="en-AU" sz="1400">
                <a:effectLst/>
                <a:latin typeface="Calibri" panose="020F0502020204030204" pitchFamily="34" charset="0"/>
                <a:ea typeface="Aptos" panose="020B0004020202020204" pitchFamily="34" charset="0"/>
                <a:cs typeface="Calibri" panose="020F0502020204030204" pitchFamily="34" charset="0"/>
              </a:rPr>
              <a:t>As an immediate response after Ernst and Young Culture Review, the University provided the following training:</a:t>
            </a:r>
          </a:p>
          <a:p>
            <a:endParaRPr lang="en-AU" sz="1400" b="1">
              <a:effectLst/>
              <a:latin typeface="Calibri" panose="020F0502020204030204" pitchFamily="34" charset="0"/>
              <a:ea typeface="Aptos" panose="020B0004020202020204" pitchFamily="34" charset="0"/>
              <a:cs typeface="Calibri" panose="020F0502020204030204" pitchFamily="34" charset="0"/>
            </a:endParaRPr>
          </a:p>
          <a:p>
            <a:r>
              <a:rPr lang="en-AU" sz="1400" b="1" u="sng">
                <a:effectLst/>
                <a:latin typeface="Calibri" panose="020F0502020204030204" pitchFamily="34" charset="0"/>
                <a:ea typeface="Aptos" panose="020B0004020202020204" pitchFamily="34" charset="0"/>
                <a:cs typeface="Calibri" panose="020F0502020204030204" pitchFamily="34" charset="0"/>
              </a:rPr>
              <a:t>Due Diligenc</a:t>
            </a:r>
            <a:r>
              <a:rPr lang="en-AU" sz="1400" b="1" u="sng">
                <a:latin typeface="Calibri" panose="020F0502020204030204" pitchFamily="34" charset="0"/>
                <a:ea typeface="Aptos" panose="020B0004020202020204" pitchFamily="34" charset="0"/>
                <a:cs typeface="Calibri" panose="020F0502020204030204" pitchFamily="34" charset="0"/>
              </a:rPr>
              <a:t>e Training for University Officers</a:t>
            </a:r>
          </a:p>
          <a:p>
            <a:r>
              <a:rPr lang="en-AU" sz="1400">
                <a:effectLst/>
                <a:latin typeface="Calibri" panose="020F0502020204030204" pitchFamily="34" charset="0"/>
                <a:ea typeface="Aptos" panose="020B0004020202020204" pitchFamily="34" charset="0"/>
                <a:cs typeface="Calibri" panose="020F0502020204030204" pitchFamily="34" charset="0"/>
              </a:rPr>
              <a:t>Commencing 29 November 2023, the University engaged Minter Ellison to provide a series of WHS Due Diligence training sessions to UNE Council, Executive and other persons who would be deemed as officers under the WHS Act.  Recent Council and Executive appointees completed this training on 21 August 2024 with Minter Ellison.  </a:t>
            </a:r>
            <a:r>
              <a:rPr lang="en-AU" sz="1400">
                <a:latin typeface="Calibri" panose="020F0502020204030204" pitchFamily="34" charset="0"/>
                <a:ea typeface="Aptos" panose="020B0004020202020204" pitchFamily="34" charset="0"/>
                <a:cs typeface="Calibri" panose="020F0502020204030204" pitchFamily="34" charset="0"/>
              </a:rPr>
              <a:t>This training is now being facilitated by the UNE WHs team as an ongoing training offering to all UNE staff.  </a:t>
            </a:r>
            <a:endParaRPr lang="en-AU" sz="1400">
              <a:effectLst/>
              <a:latin typeface="Calibri" panose="020F0502020204030204" pitchFamily="34" charset="0"/>
              <a:ea typeface="Aptos" panose="020B0004020202020204" pitchFamily="34" charset="0"/>
              <a:cs typeface="Calibri" panose="020F0502020204030204" pitchFamily="34" charset="0"/>
            </a:endParaRPr>
          </a:p>
          <a:p>
            <a:endParaRPr lang="en-AU" sz="1400" b="1">
              <a:latin typeface="Calibri" panose="020F0502020204030204" pitchFamily="34" charset="0"/>
              <a:ea typeface="Aptos" panose="020B0004020202020204" pitchFamily="34" charset="0"/>
              <a:cs typeface="Calibri" panose="020F0502020204030204" pitchFamily="34" charset="0"/>
            </a:endParaRPr>
          </a:p>
          <a:p>
            <a:r>
              <a:rPr lang="en-AU" sz="1400" b="1" u="sng">
                <a:effectLst/>
                <a:latin typeface="Calibri" panose="020F0502020204030204" pitchFamily="34" charset="0"/>
                <a:ea typeface="Aptos" panose="020B0004020202020204" pitchFamily="34" charset="0"/>
                <a:cs typeface="Calibri" panose="020F0502020204030204" pitchFamily="34" charset="0"/>
              </a:rPr>
              <a:t>Black Dog Mental Health and Wellbeing Training</a:t>
            </a:r>
            <a:endParaRPr lang="en-AU" sz="1400" u="sng">
              <a:effectLst/>
              <a:latin typeface="Calibri" panose="020F0502020204030204" pitchFamily="34" charset="0"/>
              <a:ea typeface="Aptos" panose="020B0004020202020204" pitchFamily="34" charset="0"/>
              <a:cs typeface="Calibri" panose="020F0502020204030204" pitchFamily="34" charset="0"/>
            </a:endParaRPr>
          </a:p>
          <a:p>
            <a:r>
              <a:rPr lang="en-AU" sz="1400">
                <a:effectLst/>
                <a:latin typeface="Calibri" panose="020F0502020204030204" pitchFamily="34" charset="0"/>
                <a:ea typeface="Aptos" panose="020B0004020202020204" pitchFamily="34" charset="0"/>
                <a:cs typeface="Calibri" panose="020F0502020204030204" pitchFamily="34" charset="0"/>
              </a:rPr>
              <a:t>Throughout 2023 and early 2024 the University hosted a series of Black Dog Institute in person and online training sessions for 201 leaders and supervisors. The training focussed on practical strategies to promote team wellbeing; awareness of how mental illness may manifest in the workplace; supportive conversations about mental health; and the role of leadership in supporting people with mental illness.</a:t>
            </a:r>
          </a:p>
          <a:p>
            <a:endParaRPr lang="en-AU" sz="1400">
              <a:latin typeface="Calibri" panose="020F0502020204030204" pitchFamily="34" charset="0"/>
              <a:ea typeface="Aptos" panose="020B0004020202020204" pitchFamily="34" charset="0"/>
              <a:cs typeface="Calibri" panose="020F0502020204030204" pitchFamily="34" charset="0"/>
            </a:endParaRPr>
          </a:p>
          <a:p>
            <a:r>
              <a:rPr lang="en-AU" sz="1400">
                <a:latin typeface="Calibri" panose="020F0502020204030204" pitchFamily="34" charset="0"/>
                <a:ea typeface="Calibri" panose="020F0502020204030204" pitchFamily="34" charset="0"/>
                <a:cs typeface="Calibri" panose="020F0502020204030204" pitchFamily="34" charset="0"/>
              </a:rPr>
              <a:t>In October 2023 Managing for Team Wellbeing t</a:t>
            </a:r>
            <a:r>
              <a:rPr lang="en-AU" sz="1400">
                <a:effectLst/>
                <a:latin typeface="Calibri" panose="020F0502020204030204" pitchFamily="34" charset="0"/>
                <a:ea typeface="Calibri" panose="020F0502020204030204" pitchFamily="34" charset="0"/>
                <a:cs typeface="Calibri" panose="020F0502020204030204" pitchFamily="34" charset="0"/>
              </a:rPr>
              <a:t>raining was </a:t>
            </a:r>
            <a:r>
              <a:rPr lang="en-AU" sz="1400">
                <a:latin typeface="Calibri" panose="020F0502020204030204" pitchFamily="34" charset="0"/>
                <a:ea typeface="Calibri" panose="020F0502020204030204" pitchFamily="34" charset="0"/>
                <a:cs typeface="Calibri" panose="020F0502020204030204" pitchFamily="34" charset="0"/>
              </a:rPr>
              <a:t>provided </a:t>
            </a:r>
            <a:r>
              <a:rPr lang="en-AU" sz="1400">
                <a:effectLst/>
                <a:latin typeface="Calibri" panose="020F0502020204030204" pitchFamily="34" charset="0"/>
                <a:ea typeface="Calibri" panose="020F0502020204030204" pitchFamily="34" charset="0"/>
                <a:cs typeface="Calibri" panose="020F0502020204030204" pitchFamily="34" charset="0"/>
              </a:rPr>
              <a:t>to enable awareness, prevention and support for people experiencing mental health symptoms or conditions as a key control to manage psychosocial risk in the workplace.  </a:t>
            </a:r>
            <a:r>
              <a:rPr lang="en-AU" sz="1400" kern="0">
                <a:effectLst/>
                <a:latin typeface="Calibri" panose="020F0502020204030204" pitchFamily="34" charset="0"/>
                <a:ea typeface="Aptos" panose="020B0004020202020204" pitchFamily="34" charset="0"/>
                <a:cs typeface="Calibri" panose="020F0502020204030204" pitchFamily="34" charset="0"/>
              </a:rPr>
              <a:t>The improvements achieved from the training was increased awareness of mental health and the signs of mental health issues, and increased reporting of mental health hazards due to better awareness.</a:t>
            </a:r>
          </a:p>
          <a:p>
            <a:endParaRPr lang="en-AU" sz="1400" kern="0">
              <a:latin typeface="Calibri" panose="020F0502020204030204" pitchFamily="34" charset="0"/>
              <a:ea typeface="Aptos" panose="020B0004020202020204" pitchFamily="34" charset="0"/>
              <a:cs typeface="Calibri" panose="020F0502020204030204" pitchFamily="34" charset="0"/>
            </a:endParaRPr>
          </a:p>
          <a:p>
            <a:r>
              <a:rPr lang="en-AU" sz="1400" kern="0">
                <a:latin typeface="Calibri" panose="020F0502020204030204" pitchFamily="34" charset="0"/>
                <a:ea typeface="Aptos" panose="020B0004020202020204" pitchFamily="34" charset="0"/>
                <a:cs typeface="Calibri" panose="020F0502020204030204" pitchFamily="34" charset="0"/>
              </a:rPr>
              <a:t>UNE will c</a:t>
            </a:r>
            <a:r>
              <a:rPr lang="en-AU" sz="1400" kern="0">
                <a:effectLst/>
                <a:latin typeface="Calibri" panose="020F0502020204030204" pitchFamily="34" charset="0"/>
                <a:ea typeface="Aptos" panose="020B0004020202020204" pitchFamily="34" charset="0"/>
                <a:cs typeface="Calibri" panose="020F0502020204030204" pitchFamily="34" charset="0"/>
              </a:rPr>
              <a:t>ontinue to make further resources available for embedding the learnings available to staff on the Wellbeing Hub webpage; continue to run follow up articles in the weekly People and Culture newsletter to encourage embedding of the learnings; and consider further training needs and offerings.</a:t>
            </a:r>
          </a:p>
          <a:p>
            <a:endParaRPr lang="en-AU" sz="1400" kern="0">
              <a:latin typeface="Calibri" panose="020F0502020204030204" pitchFamily="34" charset="0"/>
              <a:ea typeface="Aptos" panose="020B0004020202020204" pitchFamily="34" charset="0"/>
              <a:cs typeface="Calibri" panose="020F0502020204030204" pitchFamily="34" charset="0"/>
            </a:endParaRPr>
          </a:p>
          <a:p>
            <a:r>
              <a:rPr lang="en-AU" sz="1400">
                <a:latin typeface="Calibri" panose="020F0502020204030204" pitchFamily="34" charset="0"/>
                <a:ea typeface="Aptos" panose="020B0004020202020204" pitchFamily="34" charset="0"/>
                <a:cs typeface="Calibri" panose="020F0502020204030204" pitchFamily="34" charset="0"/>
              </a:rPr>
              <a:t>This training is now being offered on an ongoing basis to all UNE staff.  </a:t>
            </a:r>
            <a:endParaRPr lang="en-AU" sz="1400">
              <a:effectLst/>
              <a:latin typeface="Calibri" panose="020F0502020204030204" pitchFamily="34" charset="0"/>
              <a:ea typeface="Aptos" panose="020B0004020202020204" pitchFamily="34" charset="0"/>
              <a:cs typeface="Calibri" panose="020F0502020204030204" pitchFamily="34" charset="0"/>
            </a:endParaRPr>
          </a:p>
          <a:p>
            <a:endParaRPr lang="en-AU" sz="1400" kern="0">
              <a:effectLst/>
              <a:latin typeface="Calibri" panose="020F0502020204030204" pitchFamily="34" charset="0"/>
              <a:ea typeface="Aptos" panose="020B000402020202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A740472-163E-84E1-42CE-48778F9103FC}"/>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74A0F9D-B58A-7C13-4DC4-548A09A5FF55}"/>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140E75CF-01FC-A6C2-4618-D658ECC70271}"/>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18</a:t>
            </a:fld>
            <a:endParaRPr lang="en-US"/>
          </a:p>
        </p:txBody>
      </p:sp>
      <p:sp>
        <p:nvSpPr>
          <p:cNvPr id="7" name="TextBox 6">
            <a:extLst>
              <a:ext uri="{FF2B5EF4-FFF2-40B4-BE49-F238E27FC236}">
                <a16:creationId xmlns:a16="http://schemas.microsoft.com/office/drawing/2014/main" id="{F9ECF4B7-F254-9FA9-BA79-46A89FC99DC8}"/>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42358784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6663F-3011-A28E-DCA9-321E3302A0A1}"/>
              </a:ext>
            </a:extLst>
          </p:cNvPr>
          <p:cNvSpPr txBox="1"/>
          <p:nvPr/>
        </p:nvSpPr>
        <p:spPr>
          <a:xfrm>
            <a:off x="240145" y="542615"/>
            <a:ext cx="11499273" cy="6124754"/>
          </a:xfrm>
          <a:prstGeom prst="rect">
            <a:avLst/>
          </a:prstGeom>
          <a:noFill/>
        </p:spPr>
        <p:txBody>
          <a:bodyPr wrap="square" lIns="91440" tIns="45720" rIns="91440" bIns="45720" rtlCol="0" anchor="t">
            <a:spAutoFit/>
          </a:bodyPr>
          <a:lstStyle/>
          <a:p>
            <a:r>
              <a:rPr lang="en-AU" b="1" u="sng">
                <a:latin typeface="Calibri" panose="020F0502020204030204" pitchFamily="34" charset="0"/>
                <a:cs typeface="Calibri" panose="020F0502020204030204" pitchFamily="34" charset="0"/>
              </a:rPr>
              <a:t>Ongoing Safe Workplace Training Offerings</a:t>
            </a:r>
          </a:p>
          <a:p>
            <a:endParaRPr lang="en-AU" sz="1200">
              <a:latin typeface="Calibri" panose="020F0502020204030204" pitchFamily="34" charset="0"/>
              <a:cs typeface="Calibri" panose="020F0502020204030204" pitchFamily="34" charset="0"/>
            </a:endParaRPr>
          </a:p>
          <a:p>
            <a:r>
              <a:rPr lang="en-AU" sz="1200">
                <a:latin typeface="Calibri" panose="020F0502020204030204" pitchFamily="34" charset="0"/>
                <a:cs typeface="Calibri" panose="020F0502020204030204" pitchFamily="34" charset="0"/>
              </a:rPr>
              <a:t>UNE has significantly increased its training offerings in 2024 to support staff to engage in a safe and inclusive workplace.  A sample of some of the ongoing training offerings aimed at promoting a safe and inclusive workplace include: </a:t>
            </a:r>
          </a:p>
          <a:p>
            <a:endParaRPr lang="en-AU" sz="1200" u="sng">
              <a:latin typeface="Calibri" panose="020F0502020204030204" pitchFamily="34" charset="0"/>
              <a:cs typeface="Calibri" panose="020F0502020204030204" pitchFamily="34" charset="0"/>
            </a:endParaRPr>
          </a:p>
          <a:p>
            <a:r>
              <a:rPr lang="en-AU" sz="1200" b="1" u="sng">
                <a:latin typeface="Calibri" panose="020F0502020204030204" pitchFamily="34" charset="0"/>
                <a:cs typeface="Calibri" panose="020F0502020204030204" pitchFamily="34" charset="0"/>
              </a:rPr>
              <a:t>In house face to face and virtual live</a:t>
            </a:r>
            <a:r>
              <a:rPr lang="en-AU" sz="1200">
                <a:latin typeface="Calibri" panose="020F0502020204030204" pitchFamily="34" charset="0"/>
                <a:cs typeface="Calibri" panose="020F0502020204030204" pitchFamily="34" charset="0"/>
              </a:rPr>
              <a:t>					</a:t>
            </a:r>
            <a:r>
              <a:rPr lang="en-AU" sz="1200" b="1" u="sng">
                <a:latin typeface="Calibri" panose="020F0502020204030204" pitchFamily="34" charset="0"/>
                <a:cs typeface="Calibri" panose="020F0502020204030204" pitchFamily="34" charset="0"/>
              </a:rPr>
              <a:t>External Virtual Live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WHS Due Diligence training					Pride in Diversity LGBTQ+ Awareness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Managing for Team Wellbeing					Pride in Diversity Trans &amp; Gender Diverse Awareness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Leadership Development Training  (including Leading Psychologically Safe Teams)		Pride in Diversity LGBTQ+ HR and Recruitment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Cultural Connections						Black Dog Workplace Mental Health for Leaders</a:t>
            </a:r>
          </a:p>
          <a:p>
            <a:pPr marL="285750" indent="-285750">
              <a:buFont typeface="Arial" panose="020B0604020202020204" pitchFamily="34" charset="0"/>
              <a:buChar char="•"/>
            </a:pPr>
            <a:r>
              <a:rPr lang="en-AU" sz="1200">
                <a:latin typeface="Calibri"/>
                <a:ea typeface="Calibri"/>
                <a:cs typeface="Calibri"/>
              </a:rPr>
              <a:t>Acknowledgment of Country</a:t>
            </a:r>
            <a:endParaRPr lang="en-AU" sz="1200" u="sng">
              <a:latin typeface="Calibri"/>
              <a:ea typeface="Calibri"/>
              <a:cs typeface="Calibri"/>
            </a:endParaRPr>
          </a:p>
          <a:p>
            <a:endParaRPr lang="en-AU" sz="1200" u="sng">
              <a:latin typeface="Calibri"/>
              <a:ea typeface="Calibri"/>
              <a:cs typeface="Calibri" panose="020F0502020204030204" pitchFamily="34" charset="0"/>
            </a:endParaRPr>
          </a:p>
          <a:p>
            <a:r>
              <a:rPr lang="en-AU" sz="1200" b="1" u="sng">
                <a:latin typeface="Calibri"/>
                <a:ea typeface="Calibri"/>
                <a:cs typeface="Calibri"/>
              </a:rPr>
              <a:t>Online self-paced</a:t>
            </a:r>
            <a:r>
              <a:rPr lang="en-AU" sz="1200">
                <a:latin typeface="Calibri"/>
                <a:ea typeface="Calibri"/>
                <a:cs typeface="Calibri"/>
              </a:rPr>
              <a:t>                                                                           </a:t>
            </a:r>
            <a:r>
              <a:rPr lang="en-AU" sz="1200" b="1" u="sng">
                <a:latin typeface="Calibri"/>
                <a:ea typeface="Calibri"/>
                <a:cs typeface="Calibri"/>
              </a:rPr>
              <a:t>External face to face</a:t>
            </a:r>
            <a:endParaRPr lang="en-AU" sz="1200" b="1" u="sng">
              <a:latin typeface="Calibri" panose="020F0502020204030204" pitchFamily="34" charset="0"/>
              <a:ea typeface="Calibri"/>
              <a:cs typeface="Calibri" panose="020F0502020204030204" pitchFamily="34" charset="0"/>
            </a:endParaRPr>
          </a:p>
          <a:p>
            <a:pPr marL="285750" indent="-285750">
              <a:buFont typeface="Arial" panose="020B0604020202020204" pitchFamily="34" charset="0"/>
              <a:buChar char="•"/>
            </a:pPr>
            <a:r>
              <a:rPr lang="en-AU" sz="1200">
                <a:latin typeface="Calibri"/>
                <a:ea typeface="Calibri"/>
                <a:cs typeface="Calibri"/>
              </a:rPr>
              <a:t>SBS Inclusion Appropriate Workplace Behaviour Course                                                                               Mental Health First Aid</a:t>
            </a:r>
            <a:endParaRPr lang="en-AU" sz="1200">
              <a:latin typeface="Calibri" panose="020F0502020204030204" pitchFamily="34" charset="0"/>
              <a:ea typeface="Calibri"/>
              <a:cs typeface="Calibri" panose="020F0502020204030204" pitchFamily="34" charset="0"/>
            </a:endParaRP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Core Inclusion Course (diversity and inclusion)</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First Nations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Cultural Diversity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LGBTIQ+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Disability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Gender Equity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SBS Inclusion Generational Diversity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Workplace Mental Health for Leaders</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UNE Manager’s Toolkit</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UNE People Leaders Workload Toolkit</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ADCET Disability Awareness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Consent Matters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Responding to Disclosures of Sexual Violence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FWC Sexual Harassment at Work training</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OCG Child Safety eLearning course</a:t>
            </a:r>
          </a:p>
          <a:p>
            <a:pPr marL="285750" indent="-285750">
              <a:buFont typeface="Arial" panose="020B0604020202020204" pitchFamily="34" charset="0"/>
              <a:buChar char="•"/>
            </a:pPr>
            <a:r>
              <a:rPr lang="en-AU" sz="1200">
                <a:latin typeface="Calibri" panose="020F0502020204030204" pitchFamily="34" charset="0"/>
                <a:cs typeface="Calibri" panose="020F0502020204030204" pitchFamily="34" charset="0"/>
              </a:rPr>
              <a:t>Universities Australia Suicide Prevention Training</a:t>
            </a:r>
          </a:p>
          <a:p>
            <a:endParaRPr lang="en-AU" sz="140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ADA22C5-977A-829F-075F-7598193F6353}"/>
              </a:ext>
            </a:extLst>
          </p:cNvPr>
          <p:cNvSpPr/>
          <p:nvPr/>
        </p:nvSpPr>
        <p:spPr>
          <a:xfrm>
            <a:off x="1" y="0"/>
            <a:ext cx="12192000" cy="465524"/>
          </a:xfrm>
          <a:prstGeom prst="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BB1C332-0322-D9FA-523B-1A5F921D6F4D}"/>
              </a:ext>
            </a:extLst>
          </p:cNvPr>
          <p:cNvPicPr>
            <a:picLocks noChangeAspect="1"/>
          </p:cNvPicPr>
          <p:nvPr/>
        </p:nvPicPr>
        <p:blipFill rotWithShape="1">
          <a:blip r:embed="rId2"/>
          <a:srcRect t="14413" b="14413"/>
          <a:stretch/>
        </p:blipFill>
        <p:spPr>
          <a:xfrm>
            <a:off x="1" y="6392476"/>
            <a:ext cx="12192000" cy="465524"/>
          </a:xfrm>
          <a:prstGeom prst="rect">
            <a:avLst/>
          </a:prstGeom>
        </p:spPr>
      </p:pic>
      <p:sp>
        <p:nvSpPr>
          <p:cNvPr id="5" name="Slide Number Placeholder 5">
            <a:extLst>
              <a:ext uri="{FF2B5EF4-FFF2-40B4-BE49-F238E27FC236}">
                <a16:creationId xmlns:a16="http://schemas.microsoft.com/office/drawing/2014/main" id="{7FF6B693-EE60-937A-086C-3EAF189529C4}"/>
              </a:ext>
            </a:extLst>
          </p:cNvPr>
          <p:cNvSpPr>
            <a:spLocks noGrp="1"/>
          </p:cNvSpPr>
          <p:nvPr>
            <p:ph type="sldNum" sz="quarter" idx="12"/>
          </p:nvPr>
        </p:nvSpPr>
        <p:spPr>
          <a:xfrm>
            <a:off x="10137913" y="5913783"/>
            <a:ext cx="1497496" cy="249904"/>
          </a:xfrm>
        </p:spPr>
        <p:txBody>
          <a:bodyPr/>
          <a:lstStyle>
            <a:lvl1pPr algn="r">
              <a:defRPr sz="1000" baseline="0">
                <a:solidFill>
                  <a:schemeClr val="bg2">
                    <a:lumMod val="50000"/>
                  </a:schemeClr>
                </a:solidFill>
              </a:defRPr>
            </a:lvl1pPr>
          </a:lstStyle>
          <a:p>
            <a:fld id="{ACADE19B-5A62-A442-958F-6378CC73CF75}" type="slidenum">
              <a:rPr lang="en-US" smtClean="0"/>
              <a:pPr/>
              <a:t>19</a:t>
            </a:fld>
            <a:endParaRPr lang="en-US"/>
          </a:p>
        </p:txBody>
      </p:sp>
      <p:sp>
        <p:nvSpPr>
          <p:cNvPr id="8" name="TextBox 7">
            <a:extLst>
              <a:ext uri="{FF2B5EF4-FFF2-40B4-BE49-F238E27FC236}">
                <a16:creationId xmlns:a16="http://schemas.microsoft.com/office/drawing/2014/main" id="{27AA3A45-914E-C2DA-9A8F-458C5C48E6EF}"/>
              </a:ext>
            </a:extLst>
          </p:cNvPr>
          <p:cNvSpPr txBox="1"/>
          <p:nvPr/>
        </p:nvSpPr>
        <p:spPr>
          <a:xfrm>
            <a:off x="606603" y="109651"/>
            <a:ext cx="7887039" cy="246221"/>
          </a:xfrm>
          <a:prstGeom prst="rect">
            <a:avLst/>
          </a:prstGeom>
          <a:noFill/>
        </p:spPr>
        <p:txBody>
          <a:bodyPr wrap="square" rtlCol="0">
            <a:spAutoFit/>
          </a:bodyPr>
          <a:lstStyle/>
          <a:p>
            <a:r>
              <a:rPr lang="en-US" sz="1000">
                <a:solidFill>
                  <a:schemeClr val="bg1"/>
                </a:solidFill>
              </a:rPr>
              <a:t>UNE Safe Workplace Initiatives – SafeWork NSW </a:t>
            </a:r>
            <a:endParaRPr lang="en-US" sz="1000" baseline="0">
              <a:solidFill>
                <a:schemeClr val="bg1"/>
              </a:solidFill>
            </a:endParaRPr>
          </a:p>
        </p:txBody>
      </p:sp>
    </p:spTree>
    <p:extLst>
      <p:ext uri="{BB962C8B-B14F-4D97-AF65-F5344CB8AC3E}">
        <p14:creationId xmlns:p14="http://schemas.microsoft.com/office/powerpoint/2010/main" val="3856520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33B806B-CE62-DA85-A964-A6B9C225825B}"/>
              </a:ext>
            </a:extLst>
          </p:cNvPr>
          <p:cNvSpPr txBox="1"/>
          <p:nvPr/>
        </p:nvSpPr>
        <p:spPr>
          <a:xfrm>
            <a:off x="526659" y="631856"/>
            <a:ext cx="10923147" cy="52014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alibri"/>
                <a:ea typeface="Calibri"/>
                <a:cs typeface="Calibri"/>
              </a:rPr>
              <a:t>UNE specific improvements related to specific conduct in the Workplace</a:t>
            </a:r>
          </a:p>
          <a:p>
            <a:endParaRPr lang="en-US" sz="1200" b="1" u="sng" dirty="0">
              <a:latin typeface="Calibri"/>
              <a:ea typeface="Calibri"/>
              <a:cs typeface="Calibri"/>
            </a:endParaRPr>
          </a:p>
          <a:p>
            <a:pPr marL="285750" indent="-285750">
              <a:buFont typeface="Arial"/>
              <a:buChar char="•"/>
            </a:pPr>
            <a:r>
              <a:rPr lang="en-US" sz="1400" dirty="0">
                <a:latin typeface="Calibri"/>
                <a:ea typeface="Calibri"/>
                <a:cs typeface="Calibri"/>
              </a:rPr>
              <a:t>UNE has implemented a number of improvements to address violence, aggression, bullying, harassment and discrimination. This includes: </a:t>
            </a:r>
          </a:p>
          <a:p>
            <a:pPr marL="742950" lvl="1" indent="-285750">
              <a:buFont typeface="Courier New"/>
              <a:buChar char="o"/>
            </a:pPr>
            <a:r>
              <a:rPr lang="en-US" sz="1400" dirty="0">
                <a:latin typeface="Calibri"/>
                <a:ea typeface="Calibri"/>
                <a:cs typeface="Calibri"/>
              </a:rPr>
              <a:t>Improved thematic monthly analysis of reported hazards to identify areas of concern</a:t>
            </a:r>
          </a:p>
          <a:p>
            <a:pPr marL="742950" lvl="1" indent="-285750">
              <a:buFont typeface="Courier New"/>
              <a:buChar char="o"/>
            </a:pPr>
            <a:r>
              <a:rPr lang="en-US" sz="1400" dirty="0">
                <a:latin typeface="Calibri"/>
                <a:ea typeface="Calibri"/>
                <a:cs typeface="Calibri"/>
              </a:rPr>
              <a:t>Improved time for management of WHS hazards and incidents, with the average time for closure of hazards rated mod-high and above reducing from 62 to 34 days, and the average time for closure of incidents rated mod-high and above reducing from 31 to 15 days</a:t>
            </a:r>
          </a:p>
          <a:p>
            <a:pPr marL="742950" lvl="1" indent="-285750">
              <a:buFont typeface="Courier New"/>
              <a:buChar char="o"/>
            </a:pPr>
            <a:r>
              <a:rPr lang="en-AU" sz="1400" dirty="0">
                <a:latin typeface="Calibri"/>
                <a:ea typeface="Calibri"/>
                <a:cs typeface="Calibri"/>
              </a:rPr>
              <a:t>Creation of a complaints/grievances dashboard for the Executive team, which allows them to see emerging trends within their portfolios and encourage action to resolve</a:t>
            </a:r>
          </a:p>
          <a:p>
            <a:pPr marL="742950" lvl="1" indent="-285750">
              <a:buFont typeface="Courier New"/>
              <a:buChar char="o"/>
            </a:pPr>
            <a:r>
              <a:rPr lang="en-US" sz="1400" dirty="0">
                <a:latin typeface="Calibri"/>
                <a:ea typeface="Calibri"/>
                <a:cs typeface="Calibri"/>
              </a:rPr>
              <a:t>Improved early intervention by the People and Culture Business Partner team when concerns are raised, to address issues before they escalate to workplace violence</a:t>
            </a:r>
          </a:p>
          <a:p>
            <a:pPr marL="742950" lvl="1" indent="-285750">
              <a:buFont typeface="Courier New"/>
              <a:buChar char="o"/>
            </a:pPr>
            <a:r>
              <a:rPr lang="en-US" sz="1400" dirty="0">
                <a:latin typeface="Calibri"/>
                <a:ea typeface="Calibri"/>
                <a:cs typeface="Calibri"/>
              </a:rPr>
              <a:t>Anonymous Staff Engagement Survey being run in September 2024 which contains questions about workplace violence</a:t>
            </a:r>
          </a:p>
          <a:p>
            <a:pPr marL="742950" lvl="1" indent="-285750">
              <a:buFont typeface="Courier New"/>
              <a:buChar char="o"/>
            </a:pPr>
            <a:r>
              <a:rPr lang="en-US" sz="1400" dirty="0">
                <a:latin typeface="Calibri"/>
                <a:ea typeface="Calibri"/>
                <a:cs typeface="Calibri"/>
              </a:rPr>
              <a:t>Safe and Respectful </a:t>
            </a:r>
            <a:r>
              <a:rPr lang="en-US" sz="1400" dirty="0" err="1">
                <a:latin typeface="Calibri"/>
                <a:ea typeface="Calibri"/>
                <a:cs typeface="Calibri"/>
              </a:rPr>
              <a:t>Behaviours</a:t>
            </a:r>
            <a:r>
              <a:rPr lang="en-US" sz="1400" dirty="0">
                <a:latin typeface="Calibri"/>
                <a:ea typeface="Calibri"/>
                <a:cs typeface="Calibri"/>
              </a:rPr>
              <a:t> Policy and Procedure published in March 2024 to enforce that workplace violence will not be tolerated, and clearly set out avenues for reporting workplace violence</a:t>
            </a:r>
          </a:p>
          <a:p>
            <a:pPr marL="742950" lvl="1" indent="-285750">
              <a:buFont typeface="Courier New"/>
              <a:buChar char="o"/>
            </a:pPr>
            <a:r>
              <a:rPr lang="en-US" sz="1400" dirty="0">
                <a:latin typeface="Calibri"/>
                <a:ea typeface="Calibri"/>
                <a:cs typeface="Calibri"/>
              </a:rPr>
              <a:t>Improved complaints/grievance process to ensure workplace violence matters are dealt with swiftly</a:t>
            </a:r>
          </a:p>
          <a:p>
            <a:pPr marL="742950" lvl="1" indent="-285750">
              <a:buFont typeface="Courier New"/>
              <a:buChar char="o"/>
            </a:pPr>
            <a:r>
              <a:rPr lang="en-US" sz="1400" dirty="0">
                <a:latin typeface="Calibri"/>
                <a:ea typeface="Calibri"/>
                <a:cs typeface="Calibri"/>
              </a:rPr>
              <a:t>Increased training offerings including </a:t>
            </a:r>
            <a:r>
              <a:rPr lang="en-AU" sz="1400" dirty="0">
                <a:latin typeface="Calibri"/>
                <a:ea typeface="Calibri"/>
                <a:cs typeface="Calibri"/>
              </a:rPr>
              <a:t>Full Stop Australia gender-based violence and positive duty training sessions, bystander training, SBS Inclusion Appropriate Workplace Behaviour program and </a:t>
            </a:r>
            <a:r>
              <a:rPr lang="en-AU" sz="1400" dirty="0">
                <a:solidFill>
                  <a:schemeClr val="dk1"/>
                </a:solidFill>
                <a:latin typeface="Calibri"/>
                <a:ea typeface="Calibri"/>
                <a:cs typeface="Calibri"/>
              </a:rPr>
              <a:t>Fair Work Commission Sexual Harassment at Work course</a:t>
            </a:r>
            <a:endParaRPr lang="en-US" sz="1400" dirty="0">
              <a:solidFill>
                <a:schemeClr val="dk1"/>
              </a:solidFill>
              <a:latin typeface="Calibri"/>
              <a:ea typeface="Calibri"/>
              <a:cs typeface="Calibri"/>
            </a:endParaRPr>
          </a:p>
          <a:p>
            <a:pPr marL="742950" lvl="1" indent="-285750">
              <a:buFont typeface="Courier New"/>
              <a:buChar char="o"/>
            </a:pPr>
            <a:r>
              <a:rPr lang="en-AU" sz="1400" dirty="0">
                <a:solidFill>
                  <a:schemeClr val="dk1"/>
                </a:solidFill>
                <a:latin typeface="Calibri"/>
                <a:ea typeface="Calibri"/>
                <a:cs typeface="Calibri"/>
              </a:rPr>
              <a:t>Weekly articles in the People and Culture newsletter on topics such as sexual harassment at work, diversity and inclusion at work, appropriate workplace behaviour</a:t>
            </a:r>
          </a:p>
          <a:p>
            <a:pPr marL="742950" lvl="1" indent="-285750">
              <a:buFont typeface="Courier New"/>
              <a:buChar char="o"/>
            </a:pPr>
            <a:r>
              <a:rPr lang="en-AU" sz="1400" dirty="0">
                <a:solidFill>
                  <a:schemeClr val="dk1"/>
                </a:solidFill>
                <a:latin typeface="Calibri"/>
                <a:ea typeface="Calibri"/>
                <a:cs typeface="Calibri"/>
              </a:rPr>
              <a:t>Increased promotion of diversity and inclusion at UNE to reduce violence towards diverse groups including through the Representation Action plan, IDAHOBIT morning tea, Rainbow Walk, dedicated Queer Space and participation in the Workplace Equality Index (</a:t>
            </a:r>
            <a:r>
              <a:rPr lang="en-AU" sz="1400" b="1" dirty="0">
                <a:solidFill>
                  <a:schemeClr val="dk1"/>
                </a:solidFill>
                <a:latin typeface="Calibri"/>
                <a:ea typeface="Calibri"/>
                <a:cs typeface="Calibri"/>
              </a:rPr>
              <a:t>WEI</a:t>
            </a:r>
            <a:r>
              <a:rPr lang="en-AU" sz="1400" dirty="0">
                <a:solidFill>
                  <a:schemeClr val="dk1"/>
                </a:solidFill>
                <a:latin typeface="Calibri"/>
                <a:ea typeface="Calibri"/>
                <a:cs typeface="Calibri"/>
              </a:rPr>
              <a:t>) survey</a:t>
            </a:r>
          </a:p>
          <a:p>
            <a:pPr marL="742950" lvl="1" indent="-285750">
              <a:buFont typeface="Courier New"/>
              <a:buChar char="o"/>
            </a:pPr>
            <a:endParaRPr lang="en-AU" sz="1400">
              <a:latin typeface="Calibri"/>
              <a:ea typeface="Calibri"/>
              <a:cs typeface="Calibri"/>
            </a:endParaRPr>
          </a:p>
          <a:p>
            <a:pPr marL="742950" lvl="1" indent="-285750">
              <a:buFont typeface="Courier New"/>
              <a:buChar char="o"/>
            </a:pPr>
            <a:endParaRPr lang="en-US" sz="1200">
              <a:latin typeface="Calibri"/>
              <a:ea typeface="Calibri"/>
              <a:cs typeface="Calibri"/>
            </a:endParaRPr>
          </a:p>
          <a:p>
            <a:pPr marL="742950" lvl="1" indent="-285750">
              <a:buFont typeface="Courier New"/>
              <a:buChar char="o"/>
            </a:pPr>
            <a:endParaRPr lang="en-US" sz="1200">
              <a:latin typeface="Calibri"/>
              <a:ea typeface="Calibri"/>
              <a:cs typeface="Calibri"/>
            </a:endParaRPr>
          </a:p>
          <a:p>
            <a:pPr marL="742950" lvl="1" indent="-285750">
              <a:buFont typeface="Courier New"/>
              <a:buChar char="o"/>
            </a:pPr>
            <a:endParaRPr lang="en-US" sz="1200">
              <a:latin typeface="Calibri"/>
              <a:ea typeface="Calibri"/>
              <a:cs typeface="Calibri"/>
            </a:endParaRPr>
          </a:p>
        </p:txBody>
      </p:sp>
    </p:spTree>
    <p:extLst>
      <p:ext uri="{BB962C8B-B14F-4D97-AF65-F5344CB8AC3E}">
        <p14:creationId xmlns:p14="http://schemas.microsoft.com/office/powerpoint/2010/main" val="3274112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eneral Document" ma:contentTypeID="0x01010068D6F575C433DC4CB9B19032CC7AE25600C1D047B6A9754E439F8CA6A9A1790989" ma:contentTypeVersion="13" ma:contentTypeDescription="Default content type for all sites" ma:contentTypeScope="" ma:versionID="dfa395f6de328392c825b8af5ea6b0e9">
  <xsd:schema xmlns:xsd="http://www.w3.org/2001/XMLSchema" xmlns:xs="http://www.w3.org/2001/XMLSchema" xmlns:p="http://schemas.microsoft.com/office/2006/metadata/properties" xmlns:ns2="a28944f1-0469-4012-b4b0-1f2b147ab447" xmlns:ns3="c11edf97-1d73-45dc-948b-b58814e50bbf" targetNamespace="http://schemas.microsoft.com/office/2006/metadata/properties" ma:root="true" ma:fieldsID="d2b7f1dc8a4b42696714fa7de10a91ca" ns2:_="" ns3:_="">
    <xsd:import namespace="a28944f1-0469-4012-b4b0-1f2b147ab447"/>
    <xsd:import namespace="c11edf97-1d73-45dc-948b-b58814e50bbf"/>
    <xsd:element name="properties">
      <xsd:complexType>
        <xsd:sequence>
          <xsd:element name="documentManagement">
            <xsd:complexType>
              <xsd:all>
                <xsd:element ref="ns2:_dlc_DocId" minOccurs="0"/>
                <xsd:element ref="ns2:_dlc_DocIdUrl" minOccurs="0"/>
                <xsd:element ref="ns2:_dlc_DocIdPersistId" minOccurs="0"/>
                <xsd:element ref="ns2:SharedWithUsers" minOccurs="0"/>
                <xsd:element ref="ns2:SharedWithDetails" minOccurs="0"/>
                <xsd:element ref="ns3:MediaServiceMetadata" minOccurs="0"/>
                <xsd:element ref="ns3:MediaServiceFastMetadata" minOccurs="0"/>
                <xsd:element ref="ns3:lcf76f155ced4ddcb4097134ff3c332f" minOccurs="0"/>
                <xsd:element ref="ns3:MediaServiceObjectDetectorVersions" minOccurs="0"/>
                <xsd:element ref="ns3:MediaServiceLocation" minOccurs="0"/>
                <xsd:element ref="ns3:MediaServiceSearchPropertie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8944f1-0469-4012-b4b0-1f2b147ab44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1edf97-1d73-45dc-948b-b58814e50bbf" elementFormDefault="qualified">
    <xsd:import namespace="http://schemas.microsoft.com/office/2006/documentManagement/types"/>
    <xsd:import namespace="http://schemas.microsoft.com/office/infopath/2007/PartnerControls"/>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lcf76f155ced4ddcb4097134ff3c332f" ma:index="15" nillable="true" ma:displayName="Image Tags_0" ma:hidden="true" ma:internalName="lcf76f155ced4ddcb4097134ff3c332f">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11edf97-1d73-45dc-948b-b58814e50bbf" xsi:nil="true"/>
    <_dlc_DocId xmlns="a28944f1-0469-4012-b4b0-1f2b147ab447">Y233V3HHN4TF-2113803583-18263</_dlc_DocId>
    <_dlc_DocIdUrl xmlns="a28944f1-0469-4012-b4b0-1f2b147ab447">
      <Url>https://parlnsw.sharepoint.com/sites/LCCommittees/_layouts/15/DocIdRedir.aspx?ID=Y233V3HHN4TF-2113803583-18263</Url>
      <Description>Y233V3HHN4TF-2113803583-18263</Description>
    </_dlc_DocIdUrl>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926AE9A-6F82-4CBB-8488-C366593894CF}"/>
</file>

<file path=customXml/itemProps2.xml><?xml version="1.0" encoding="utf-8"?>
<ds:datastoreItem xmlns:ds="http://schemas.openxmlformats.org/officeDocument/2006/customXml" ds:itemID="{F68017CD-CC1A-4971-B985-1448A1DB7196}"/>
</file>

<file path=customXml/itemProps3.xml><?xml version="1.0" encoding="utf-8"?>
<ds:datastoreItem xmlns:ds="http://schemas.openxmlformats.org/officeDocument/2006/customXml" ds:itemID="{6E7F77BE-7617-483C-9EAE-DBB4DC99F5D4}"/>
</file>

<file path=customXml/itemProps4.xml><?xml version="1.0" encoding="utf-8"?>
<ds:datastoreItem xmlns:ds="http://schemas.openxmlformats.org/officeDocument/2006/customXml" ds:itemID="{A566DD07-AF2A-4BB1-8035-FA91C932CA73}"/>
</file>

<file path=docProps/app.xml><?xml version="1.0" encoding="utf-8"?>
<Properties xmlns="http://schemas.openxmlformats.org/officeDocument/2006/extended-properties" xmlns:vt="http://schemas.openxmlformats.org/officeDocument/2006/docPropsVTypes">
  <TotalTime>101</TotalTime>
  <Words>4388</Words>
  <Application>Microsoft Office PowerPoint</Application>
  <PresentationFormat>Widescreen</PresentationFormat>
  <Paragraphs>374</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Aptos</vt:lpstr>
      <vt:lpstr>Aptos Display</vt:lpstr>
      <vt:lpstr>Arial</vt:lpstr>
      <vt:lpstr>Calibri</vt:lpstr>
      <vt:lpstr>Calibri Light</vt:lpstr>
      <vt:lpstr>Courier New</vt:lpstr>
      <vt:lpstr>Symbol</vt:lpstr>
      <vt:lpstr>Office Theme</vt:lpstr>
      <vt:lpstr>UNE Lessons Learned Safe Workplace  Actions and Initiatives </vt:lpstr>
      <vt:lpstr>PowerPoint Presentation</vt:lpstr>
      <vt:lpstr> A Summary: UNE’s Response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New England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UNE Safe Workplace  Actions and Initiatives</dc:title>
  <dc:creator>Kirsten Clayton</dc:creator>
  <cp:lastModifiedBy>Kirsten Clayton</cp:lastModifiedBy>
  <cp:revision>64</cp:revision>
  <dcterms:created xsi:type="dcterms:W3CDTF">2024-08-19T02:19:39Z</dcterms:created>
  <dcterms:modified xsi:type="dcterms:W3CDTF">2024-09-02T06:15:27Z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0x01010068D6F575C433DC4CB9B19032CC7AE25600C1D047B6A9754E439F8CA6A9A1790989</vt:lpwstr>
  </property>
  <property fmtid="{D5CDD505-2E9C-101B-9397-08002B2CF9AE}" pid="3" name="Order">
    <vt:r8>122900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dlc_DocIdItemGuid">
    <vt:lpwstr>44a09969-ba4e-40ea-9ed1-7cb84cbd6452</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y fmtid="{D5CDD505-2E9C-101B-9397-08002B2CF9AE}" pid="11" name="m245dde1831e482ca9cb555ba81841c7">
    <vt:lpwstr/>
  </property>
  <property fmtid="{D5CDD505-2E9C-101B-9397-08002B2CF9AE}" pid="12" name="Parliament_x0020_Session">
    <vt:lpwstr/>
  </property>
  <property fmtid="{D5CDD505-2E9C-101B-9397-08002B2CF9AE}" pid="13" name="TaxCatchAll">
    <vt:lpwstr/>
  </property>
  <property fmtid="{D5CDD505-2E9C-101B-9397-08002B2CF9AE}" pid="14" name="Parliament Session">
    <vt:lpwstr/>
  </property>
</Properties>
</file>